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721" r:id="rId2"/>
  </p:sldMasterIdLst>
  <p:notesMasterIdLst>
    <p:notesMasterId r:id="rId19"/>
  </p:notesMasterIdLst>
  <p:handoutMasterIdLst>
    <p:handoutMasterId r:id="rId20"/>
  </p:handoutMasterIdLst>
  <p:sldIdLst>
    <p:sldId id="423" r:id="rId3"/>
    <p:sldId id="418" r:id="rId4"/>
    <p:sldId id="419" r:id="rId5"/>
    <p:sldId id="440" r:id="rId6"/>
    <p:sldId id="431" r:id="rId7"/>
    <p:sldId id="436" r:id="rId8"/>
    <p:sldId id="433" r:id="rId9"/>
    <p:sldId id="432" r:id="rId10"/>
    <p:sldId id="434" r:id="rId11"/>
    <p:sldId id="435" r:id="rId12"/>
    <p:sldId id="424" r:id="rId13"/>
    <p:sldId id="442" r:id="rId14"/>
    <p:sldId id="420" r:id="rId15"/>
    <p:sldId id="427" r:id="rId16"/>
    <p:sldId id="421" r:id="rId17"/>
    <p:sldId id="416" r:id="rId18"/>
  </p:sldIdLst>
  <p:sldSz cx="9144000" cy="6858000" type="screen4x3"/>
  <p:notesSz cx="7099300" cy="102346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907"/>
    <a:srgbClr val="0000CC"/>
    <a:srgbClr val="FF3300"/>
    <a:srgbClr val="C5C5C5"/>
    <a:srgbClr val="FFFFFF"/>
    <a:srgbClr val="C6C623"/>
    <a:srgbClr val="FFFF99"/>
    <a:srgbClr val="00CC00"/>
    <a:srgbClr val="9BB4AA"/>
    <a:srgbClr val="9B9B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23" autoAdjust="0"/>
    <p:restoredTop sz="95313" autoAdjust="0"/>
  </p:normalViewPr>
  <p:slideViewPr>
    <p:cSldViewPr snapToGrid="0">
      <p:cViewPr varScale="1">
        <p:scale>
          <a:sx n="79" d="100"/>
          <a:sy n="79" d="100"/>
        </p:scale>
        <p:origin x="710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925"/>
    </p:cViewPr>
  </p:sorterViewPr>
  <p:notesViewPr>
    <p:cSldViewPr snapToGrid="0">
      <p:cViewPr varScale="1">
        <p:scale>
          <a:sx n="51" d="100"/>
          <a:sy n="51" d="100"/>
        </p:scale>
        <p:origin x="267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1046C2-B855-435C-8A56-5AF1F577DC1B}" type="doc">
      <dgm:prSet loTypeId="urn:microsoft.com/office/officeart/2005/8/layout/cycle5" loCatId="cycle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zh-TW" altLang="en-US"/>
        </a:p>
      </dgm:t>
    </dgm:pt>
    <dgm:pt modelId="{D2402370-BDD7-481B-9912-BBC589924178}">
      <dgm:prSet phldrT="[文字]"/>
      <dgm:spPr/>
      <dgm:t>
        <a:bodyPr/>
        <a:lstStyle/>
        <a:p>
          <a:pPr>
            <a:buFont typeface="+mj-lt"/>
            <a:buAutoNum type="arabicPeriod"/>
          </a:pPr>
          <a:r>
            <a:rPr lang="zh-TW" altLang="en-US" dirty="0"/>
            <a:t>七休一</a:t>
          </a:r>
        </a:p>
      </dgm:t>
    </dgm:pt>
    <dgm:pt modelId="{ED459D50-E8E5-434D-B432-9B5409BA4697}" type="parTrans" cxnId="{98629296-DF16-412D-95F7-553F9F0B7EBA}">
      <dgm:prSet/>
      <dgm:spPr/>
      <dgm:t>
        <a:bodyPr/>
        <a:lstStyle/>
        <a:p>
          <a:endParaRPr lang="zh-TW" altLang="en-US"/>
        </a:p>
      </dgm:t>
    </dgm:pt>
    <dgm:pt modelId="{14EBAA7E-9FE2-4AC0-9F33-69063248230A}" type="sibTrans" cxnId="{98629296-DF16-412D-95F7-553F9F0B7EBA}">
      <dgm:prSet/>
      <dgm:spPr>
        <a:ln w="57150">
          <a:solidFill>
            <a:srgbClr val="0000CC"/>
          </a:solidFill>
        </a:ln>
      </dgm:spPr>
      <dgm:t>
        <a:bodyPr/>
        <a:lstStyle/>
        <a:p>
          <a:endParaRPr lang="zh-TW" altLang="en-US"/>
        </a:p>
      </dgm:t>
    </dgm:pt>
    <dgm:pt modelId="{7B1E5ED7-6D36-4413-B92E-2C0838703ECD}">
      <dgm:prSet phldrT="[文字]"/>
      <dgm:spPr/>
      <dgm:t>
        <a:bodyPr/>
        <a:lstStyle/>
        <a:p>
          <a:pPr>
            <a:buFont typeface="+mj-lt"/>
            <a:buAutoNum type="arabicPeriod" startAt="2"/>
          </a:pPr>
          <a:r>
            <a:rPr lang="zh-TW" altLang="en-US" dirty="0"/>
            <a:t>一例一休</a:t>
          </a:r>
        </a:p>
      </dgm:t>
    </dgm:pt>
    <dgm:pt modelId="{D64D15A8-824D-43C2-9589-1DA9EB9E025C}" type="parTrans" cxnId="{C4AD6756-D92C-43EB-8B3F-16D47E92D7AC}">
      <dgm:prSet/>
      <dgm:spPr/>
      <dgm:t>
        <a:bodyPr/>
        <a:lstStyle/>
        <a:p>
          <a:endParaRPr lang="zh-TW" altLang="en-US"/>
        </a:p>
      </dgm:t>
    </dgm:pt>
    <dgm:pt modelId="{22D75563-63E6-427B-9378-CC8F1A76353C}" type="sibTrans" cxnId="{C4AD6756-D92C-43EB-8B3F-16D47E92D7AC}">
      <dgm:prSet/>
      <dgm:spPr>
        <a:ln w="57150">
          <a:solidFill>
            <a:srgbClr val="FF0000"/>
          </a:solidFill>
        </a:ln>
      </dgm:spPr>
      <dgm:t>
        <a:bodyPr/>
        <a:lstStyle/>
        <a:p>
          <a:endParaRPr lang="zh-TW" altLang="en-US"/>
        </a:p>
      </dgm:t>
    </dgm:pt>
    <dgm:pt modelId="{A21EEA41-5D4F-46B9-9443-79E24BC215DF}">
      <dgm:prSet phldrT="[文字]"/>
      <dgm:spPr/>
      <dgm:t>
        <a:bodyPr/>
        <a:lstStyle/>
        <a:p>
          <a:r>
            <a:rPr lang="zh-TW" altLang="en-US" dirty="0"/>
            <a:t>刪</a:t>
          </a:r>
          <a:r>
            <a:rPr lang="en-US" altLang="zh-TW" dirty="0"/>
            <a:t>7</a:t>
          </a:r>
          <a:r>
            <a:rPr lang="zh-TW" altLang="en-US" dirty="0"/>
            <a:t>天假</a:t>
          </a:r>
        </a:p>
      </dgm:t>
    </dgm:pt>
    <dgm:pt modelId="{049C641B-74B0-412F-B538-88C3DCEFC572}" type="parTrans" cxnId="{67F5CC0D-F34B-46B0-99AC-51570406DFFB}">
      <dgm:prSet/>
      <dgm:spPr/>
      <dgm:t>
        <a:bodyPr/>
        <a:lstStyle/>
        <a:p>
          <a:endParaRPr lang="zh-TW" altLang="en-US"/>
        </a:p>
      </dgm:t>
    </dgm:pt>
    <dgm:pt modelId="{004E669D-BF0D-4CDB-B472-3119CF90F7E9}" type="sibTrans" cxnId="{67F5CC0D-F34B-46B0-99AC-51570406DFFB}">
      <dgm:prSet/>
      <dgm:spPr>
        <a:ln w="57150">
          <a:solidFill>
            <a:srgbClr val="C00000"/>
          </a:solidFill>
        </a:ln>
      </dgm:spPr>
      <dgm:t>
        <a:bodyPr/>
        <a:lstStyle/>
        <a:p>
          <a:endParaRPr lang="zh-TW" altLang="en-US"/>
        </a:p>
      </dgm:t>
    </dgm:pt>
    <dgm:pt modelId="{6CA1A145-E1E1-4F80-B584-33C52BF426C7}">
      <dgm:prSet phldrT="[文字]"/>
      <dgm:spPr/>
      <dgm:t>
        <a:bodyPr/>
        <a:lstStyle/>
        <a:p>
          <a:r>
            <a:rPr lang="zh-TW" altLang="en-US" dirty="0"/>
            <a:t>特休新制</a:t>
          </a:r>
        </a:p>
      </dgm:t>
    </dgm:pt>
    <dgm:pt modelId="{C7A3C0D7-FB96-4696-8CAE-F6B890C20F26}" type="parTrans" cxnId="{221C5856-935C-43B0-B010-171E4A4B4ACF}">
      <dgm:prSet/>
      <dgm:spPr/>
      <dgm:t>
        <a:bodyPr/>
        <a:lstStyle/>
        <a:p>
          <a:endParaRPr lang="zh-TW" altLang="en-US"/>
        </a:p>
      </dgm:t>
    </dgm:pt>
    <dgm:pt modelId="{33377887-8C6F-4302-ABFD-2751D9DF7C70}" type="sibTrans" cxnId="{221C5856-935C-43B0-B010-171E4A4B4ACF}">
      <dgm:prSet/>
      <dgm:spPr>
        <a:ln w="57150">
          <a:solidFill>
            <a:srgbClr val="00B050"/>
          </a:solidFill>
        </a:ln>
      </dgm:spPr>
      <dgm:t>
        <a:bodyPr/>
        <a:lstStyle/>
        <a:p>
          <a:endParaRPr lang="zh-TW" altLang="en-US"/>
        </a:p>
      </dgm:t>
    </dgm:pt>
    <dgm:pt modelId="{14BF4E57-0B77-4E69-B1C4-58C474F2FE16}">
      <dgm:prSet phldrT="[文字]"/>
      <dgm:spPr/>
      <dgm:t>
        <a:bodyPr/>
        <a:lstStyle/>
        <a:p>
          <a:r>
            <a:rPr lang="zh-TW" altLang="en-US" dirty="0"/>
            <a:t>罰則加重</a:t>
          </a:r>
        </a:p>
      </dgm:t>
    </dgm:pt>
    <dgm:pt modelId="{4A036A15-E32B-43E6-9608-9ECC2DD4F8A4}" type="parTrans" cxnId="{CB14A61B-F4E1-4193-BD93-F84188C9744E}">
      <dgm:prSet/>
      <dgm:spPr/>
      <dgm:t>
        <a:bodyPr/>
        <a:lstStyle/>
        <a:p>
          <a:endParaRPr lang="zh-TW" altLang="en-US"/>
        </a:p>
      </dgm:t>
    </dgm:pt>
    <dgm:pt modelId="{52A751B8-C49C-4708-AB4E-824E2669D3DE}" type="sibTrans" cxnId="{CB14A61B-F4E1-4193-BD93-F84188C9744E}">
      <dgm:prSet/>
      <dgm:spPr>
        <a:ln w="57150"/>
      </dgm:spPr>
      <dgm:t>
        <a:bodyPr/>
        <a:lstStyle/>
        <a:p>
          <a:endParaRPr lang="zh-TW" altLang="en-US"/>
        </a:p>
      </dgm:t>
    </dgm:pt>
    <dgm:pt modelId="{82CEC20C-7484-4919-A0B0-82B2CD5D714F}" type="pres">
      <dgm:prSet presAssocID="{F31046C2-B855-435C-8A56-5AF1F577DC1B}" presName="cycle" presStyleCnt="0">
        <dgm:presLayoutVars>
          <dgm:dir/>
          <dgm:resizeHandles val="exact"/>
        </dgm:presLayoutVars>
      </dgm:prSet>
      <dgm:spPr/>
    </dgm:pt>
    <dgm:pt modelId="{06373891-6F04-4A8E-9468-59746475CD60}" type="pres">
      <dgm:prSet presAssocID="{D2402370-BDD7-481B-9912-BBC589924178}" presName="node" presStyleLbl="node1" presStyleIdx="0" presStyleCnt="5">
        <dgm:presLayoutVars>
          <dgm:bulletEnabled val="1"/>
        </dgm:presLayoutVars>
      </dgm:prSet>
      <dgm:spPr/>
    </dgm:pt>
    <dgm:pt modelId="{F0D5E2E6-5CB9-4A84-935C-2C74900C17F2}" type="pres">
      <dgm:prSet presAssocID="{D2402370-BDD7-481B-9912-BBC589924178}" presName="spNode" presStyleCnt="0"/>
      <dgm:spPr/>
    </dgm:pt>
    <dgm:pt modelId="{A35F1BDD-9EA9-4C6A-9D56-A0D2241B45EA}" type="pres">
      <dgm:prSet presAssocID="{14EBAA7E-9FE2-4AC0-9F33-69063248230A}" presName="sibTrans" presStyleLbl="sibTrans1D1" presStyleIdx="0" presStyleCnt="5"/>
      <dgm:spPr/>
    </dgm:pt>
    <dgm:pt modelId="{62614CCE-DA80-48A2-97E4-6E0C25B944BD}" type="pres">
      <dgm:prSet presAssocID="{7B1E5ED7-6D36-4413-B92E-2C0838703ECD}" presName="node" presStyleLbl="node1" presStyleIdx="1" presStyleCnt="5">
        <dgm:presLayoutVars>
          <dgm:bulletEnabled val="1"/>
        </dgm:presLayoutVars>
      </dgm:prSet>
      <dgm:spPr/>
    </dgm:pt>
    <dgm:pt modelId="{028A5EC5-2A5F-4E69-8817-57E7DA7C30C0}" type="pres">
      <dgm:prSet presAssocID="{7B1E5ED7-6D36-4413-B92E-2C0838703ECD}" presName="spNode" presStyleCnt="0"/>
      <dgm:spPr/>
    </dgm:pt>
    <dgm:pt modelId="{95CF6C5D-EEE6-4172-9BB9-A788D64A893F}" type="pres">
      <dgm:prSet presAssocID="{22D75563-63E6-427B-9378-CC8F1A76353C}" presName="sibTrans" presStyleLbl="sibTrans1D1" presStyleIdx="1" presStyleCnt="5"/>
      <dgm:spPr/>
    </dgm:pt>
    <dgm:pt modelId="{A335AD60-7EE0-4F1D-AD32-B42914F6CCD3}" type="pres">
      <dgm:prSet presAssocID="{A21EEA41-5D4F-46B9-9443-79E24BC215DF}" presName="node" presStyleLbl="node1" presStyleIdx="2" presStyleCnt="5">
        <dgm:presLayoutVars>
          <dgm:bulletEnabled val="1"/>
        </dgm:presLayoutVars>
      </dgm:prSet>
      <dgm:spPr/>
    </dgm:pt>
    <dgm:pt modelId="{0808E9A3-82DF-4898-819A-1EA3ABABD51C}" type="pres">
      <dgm:prSet presAssocID="{A21EEA41-5D4F-46B9-9443-79E24BC215DF}" presName="spNode" presStyleCnt="0"/>
      <dgm:spPr/>
    </dgm:pt>
    <dgm:pt modelId="{7EECAE46-F68C-4D45-9FBB-1DF853984E8C}" type="pres">
      <dgm:prSet presAssocID="{004E669D-BF0D-4CDB-B472-3119CF90F7E9}" presName="sibTrans" presStyleLbl="sibTrans1D1" presStyleIdx="2" presStyleCnt="5"/>
      <dgm:spPr/>
    </dgm:pt>
    <dgm:pt modelId="{FBE9AFB0-5923-460B-A823-E279459AEEE2}" type="pres">
      <dgm:prSet presAssocID="{6CA1A145-E1E1-4F80-B584-33C52BF426C7}" presName="node" presStyleLbl="node1" presStyleIdx="3" presStyleCnt="5">
        <dgm:presLayoutVars>
          <dgm:bulletEnabled val="1"/>
        </dgm:presLayoutVars>
      </dgm:prSet>
      <dgm:spPr/>
    </dgm:pt>
    <dgm:pt modelId="{EFF0CE18-6891-4103-A3AB-EA099E264411}" type="pres">
      <dgm:prSet presAssocID="{6CA1A145-E1E1-4F80-B584-33C52BF426C7}" presName="spNode" presStyleCnt="0"/>
      <dgm:spPr/>
    </dgm:pt>
    <dgm:pt modelId="{A28AC33C-08CB-43D3-A819-58B44A703A4E}" type="pres">
      <dgm:prSet presAssocID="{33377887-8C6F-4302-ABFD-2751D9DF7C70}" presName="sibTrans" presStyleLbl="sibTrans1D1" presStyleIdx="3" presStyleCnt="5"/>
      <dgm:spPr/>
    </dgm:pt>
    <dgm:pt modelId="{FBAB6BD1-4276-45B9-A7B5-DE7FB84ED3C3}" type="pres">
      <dgm:prSet presAssocID="{14BF4E57-0B77-4E69-B1C4-58C474F2FE16}" presName="node" presStyleLbl="node1" presStyleIdx="4" presStyleCnt="5">
        <dgm:presLayoutVars>
          <dgm:bulletEnabled val="1"/>
        </dgm:presLayoutVars>
      </dgm:prSet>
      <dgm:spPr/>
    </dgm:pt>
    <dgm:pt modelId="{CCA03524-9BB2-44EA-B9B5-26BC27E1892B}" type="pres">
      <dgm:prSet presAssocID="{14BF4E57-0B77-4E69-B1C4-58C474F2FE16}" presName="spNode" presStyleCnt="0"/>
      <dgm:spPr/>
    </dgm:pt>
    <dgm:pt modelId="{725282F3-9DEC-417B-9BF2-DAC4915D290D}" type="pres">
      <dgm:prSet presAssocID="{52A751B8-C49C-4708-AB4E-824E2669D3DE}" presName="sibTrans" presStyleLbl="sibTrans1D1" presStyleIdx="4" presStyleCnt="5"/>
      <dgm:spPr/>
    </dgm:pt>
  </dgm:ptLst>
  <dgm:cxnLst>
    <dgm:cxn modelId="{67F5CC0D-F34B-46B0-99AC-51570406DFFB}" srcId="{F31046C2-B855-435C-8A56-5AF1F577DC1B}" destId="{A21EEA41-5D4F-46B9-9443-79E24BC215DF}" srcOrd="2" destOrd="0" parTransId="{049C641B-74B0-412F-B538-88C3DCEFC572}" sibTransId="{004E669D-BF0D-4CDB-B472-3119CF90F7E9}"/>
    <dgm:cxn modelId="{4A9B4A10-3BCF-4BE1-BA44-A9DD2F7EAE9D}" type="presOf" srcId="{D2402370-BDD7-481B-9912-BBC589924178}" destId="{06373891-6F04-4A8E-9468-59746475CD60}" srcOrd="0" destOrd="0" presId="urn:microsoft.com/office/officeart/2005/8/layout/cycle5"/>
    <dgm:cxn modelId="{CB14A61B-F4E1-4193-BD93-F84188C9744E}" srcId="{F31046C2-B855-435C-8A56-5AF1F577DC1B}" destId="{14BF4E57-0B77-4E69-B1C4-58C474F2FE16}" srcOrd="4" destOrd="0" parTransId="{4A036A15-E32B-43E6-9608-9ECC2DD4F8A4}" sibTransId="{52A751B8-C49C-4708-AB4E-824E2669D3DE}"/>
    <dgm:cxn modelId="{5D4E083D-EF1A-406A-8996-B77253F79E5D}" type="presOf" srcId="{52A751B8-C49C-4708-AB4E-824E2669D3DE}" destId="{725282F3-9DEC-417B-9BF2-DAC4915D290D}" srcOrd="0" destOrd="0" presId="urn:microsoft.com/office/officeart/2005/8/layout/cycle5"/>
    <dgm:cxn modelId="{5E75BD6B-40DE-46DA-AA03-F77A10E21DEB}" type="presOf" srcId="{22D75563-63E6-427B-9378-CC8F1A76353C}" destId="{95CF6C5D-EEE6-4172-9BB9-A788D64A893F}" srcOrd="0" destOrd="0" presId="urn:microsoft.com/office/officeart/2005/8/layout/cycle5"/>
    <dgm:cxn modelId="{96850471-AEA7-4565-A354-C86FE676545C}" type="presOf" srcId="{A21EEA41-5D4F-46B9-9443-79E24BC215DF}" destId="{A335AD60-7EE0-4F1D-AD32-B42914F6CCD3}" srcOrd="0" destOrd="0" presId="urn:microsoft.com/office/officeart/2005/8/layout/cycle5"/>
    <dgm:cxn modelId="{F3294055-22B5-4ECE-8B7B-B16D92229A31}" type="presOf" srcId="{6CA1A145-E1E1-4F80-B584-33C52BF426C7}" destId="{FBE9AFB0-5923-460B-A823-E279459AEEE2}" srcOrd="0" destOrd="0" presId="urn:microsoft.com/office/officeart/2005/8/layout/cycle5"/>
    <dgm:cxn modelId="{C4AD6756-D92C-43EB-8B3F-16D47E92D7AC}" srcId="{F31046C2-B855-435C-8A56-5AF1F577DC1B}" destId="{7B1E5ED7-6D36-4413-B92E-2C0838703ECD}" srcOrd="1" destOrd="0" parTransId="{D64D15A8-824D-43C2-9589-1DA9EB9E025C}" sibTransId="{22D75563-63E6-427B-9378-CC8F1A76353C}"/>
    <dgm:cxn modelId="{221C5856-935C-43B0-B010-171E4A4B4ACF}" srcId="{F31046C2-B855-435C-8A56-5AF1F577DC1B}" destId="{6CA1A145-E1E1-4F80-B584-33C52BF426C7}" srcOrd="3" destOrd="0" parTransId="{C7A3C0D7-FB96-4696-8CAE-F6B890C20F26}" sibTransId="{33377887-8C6F-4302-ABFD-2751D9DF7C70}"/>
    <dgm:cxn modelId="{B63ACB56-1907-4450-88EF-90642305BA0E}" type="presOf" srcId="{F31046C2-B855-435C-8A56-5AF1F577DC1B}" destId="{82CEC20C-7484-4919-A0B0-82B2CD5D714F}" srcOrd="0" destOrd="0" presId="urn:microsoft.com/office/officeart/2005/8/layout/cycle5"/>
    <dgm:cxn modelId="{360CC87F-BAE6-42BA-8B1E-8DB4587AB028}" type="presOf" srcId="{33377887-8C6F-4302-ABFD-2751D9DF7C70}" destId="{A28AC33C-08CB-43D3-A819-58B44A703A4E}" srcOrd="0" destOrd="0" presId="urn:microsoft.com/office/officeart/2005/8/layout/cycle5"/>
    <dgm:cxn modelId="{98629296-DF16-412D-95F7-553F9F0B7EBA}" srcId="{F31046C2-B855-435C-8A56-5AF1F577DC1B}" destId="{D2402370-BDD7-481B-9912-BBC589924178}" srcOrd="0" destOrd="0" parTransId="{ED459D50-E8E5-434D-B432-9B5409BA4697}" sibTransId="{14EBAA7E-9FE2-4AC0-9F33-69063248230A}"/>
    <dgm:cxn modelId="{16E7E2A6-E598-47FE-A9E6-C00484203964}" type="presOf" srcId="{004E669D-BF0D-4CDB-B472-3119CF90F7E9}" destId="{7EECAE46-F68C-4D45-9FBB-1DF853984E8C}" srcOrd="0" destOrd="0" presId="urn:microsoft.com/office/officeart/2005/8/layout/cycle5"/>
    <dgm:cxn modelId="{79F029C2-9982-4CC6-BD9A-AC4880F4AFDF}" type="presOf" srcId="{14EBAA7E-9FE2-4AC0-9F33-69063248230A}" destId="{A35F1BDD-9EA9-4C6A-9D56-A0D2241B45EA}" srcOrd="0" destOrd="0" presId="urn:microsoft.com/office/officeart/2005/8/layout/cycle5"/>
    <dgm:cxn modelId="{B355BAE3-FEFE-4DEC-B26A-84AEE4B86AD2}" type="presOf" srcId="{14BF4E57-0B77-4E69-B1C4-58C474F2FE16}" destId="{FBAB6BD1-4276-45B9-A7B5-DE7FB84ED3C3}" srcOrd="0" destOrd="0" presId="urn:microsoft.com/office/officeart/2005/8/layout/cycle5"/>
    <dgm:cxn modelId="{DA524AFA-2A42-41E6-BD88-83C0DAD3124E}" type="presOf" srcId="{7B1E5ED7-6D36-4413-B92E-2C0838703ECD}" destId="{62614CCE-DA80-48A2-97E4-6E0C25B944BD}" srcOrd="0" destOrd="0" presId="urn:microsoft.com/office/officeart/2005/8/layout/cycle5"/>
    <dgm:cxn modelId="{B6F86FFC-0215-4959-A49F-4746522C1FA3}" type="presParOf" srcId="{82CEC20C-7484-4919-A0B0-82B2CD5D714F}" destId="{06373891-6F04-4A8E-9468-59746475CD60}" srcOrd="0" destOrd="0" presId="urn:microsoft.com/office/officeart/2005/8/layout/cycle5"/>
    <dgm:cxn modelId="{A3F50532-5A6E-4EEF-A515-298813B9690D}" type="presParOf" srcId="{82CEC20C-7484-4919-A0B0-82B2CD5D714F}" destId="{F0D5E2E6-5CB9-4A84-935C-2C74900C17F2}" srcOrd="1" destOrd="0" presId="urn:microsoft.com/office/officeart/2005/8/layout/cycle5"/>
    <dgm:cxn modelId="{122478CE-3271-4B1E-B375-A04682725B8F}" type="presParOf" srcId="{82CEC20C-7484-4919-A0B0-82B2CD5D714F}" destId="{A35F1BDD-9EA9-4C6A-9D56-A0D2241B45EA}" srcOrd="2" destOrd="0" presId="urn:microsoft.com/office/officeart/2005/8/layout/cycle5"/>
    <dgm:cxn modelId="{5A990D52-0351-42A8-9CF1-DD4106FC5A42}" type="presParOf" srcId="{82CEC20C-7484-4919-A0B0-82B2CD5D714F}" destId="{62614CCE-DA80-48A2-97E4-6E0C25B944BD}" srcOrd="3" destOrd="0" presId="urn:microsoft.com/office/officeart/2005/8/layout/cycle5"/>
    <dgm:cxn modelId="{A4026147-26CC-4361-B358-15BC2F4A278D}" type="presParOf" srcId="{82CEC20C-7484-4919-A0B0-82B2CD5D714F}" destId="{028A5EC5-2A5F-4E69-8817-57E7DA7C30C0}" srcOrd="4" destOrd="0" presId="urn:microsoft.com/office/officeart/2005/8/layout/cycle5"/>
    <dgm:cxn modelId="{507BDA4E-7C73-443A-AE9C-4BE4C43AB3AD}" type="presParOf" srcId="{82CEC20C-7484-4919-A0B0-82B2CD5D714F}" destId="{95CF6C5D-EEE6-4172-9BB9-A788D64A893F}" srcOrd="5" destOrd="0" presId="urn:microsoft.com/office/officeart/2005/8/layout/cycle5"/>
    <dgm:cxn modelId="{4CF812BE-2AF8-4379-9735-89AFC5C17BB1}" type="presParOf" srcId="{82CEC20C-7484-4919-A0B0-82B2CD5D714F}" destId="{A335AD60-7EE0-4F1D-AD32-B42914F6CCD3}" srcOrd="6" destOrd="0" presId="urn:microsoft.com/office/officeart/2005/8/layout/cycle5"/>
    <dgm:cxn modelId="{29F42A06-C950-4998-8083-CD21961B98F5}" type="presParOf" srcId="{82CEC20C-7484-4919-A0B0-82B2CD5D714F}" destId="{0808E9A3-82DF-4898-819A-1EA3ABABD51C}" srcOrd="7" destOrd="0" presId="urn:microsoft.com/office/officeart/2005/8/layout/cycle5"/>
    <dgm:cxn modelId="{20F66956-E351-433B-BA4F-68379D261A3C}" type="presParOf" srcId="{82CEC20C-7484-4919-A0B0-82B2CD5D714F}" destId="{7EECAE46-F68C-4D45-9FBB-1DF853984E8C}" srcOrd="8" destOrd="0" presId="urn:microsoft.com/office/officeart/2005/8/layout/cycle5"/>
    <dgm:cxn modelId="{49CF2727-084D-4EE5-83C8-FC382E51363E}" type="presParOf" srcId="{82CEC20C-7484-4919-A0B0-82B2CD5D714F}" destId="{FBE9AFB0-5923-460B-A823-E279459AEEE2}" srcOrd="9" destOrd="0" presId="urn:microsoft.com/office/officeart/2005/8/layout/cycle5"/>
    <dgm:cxn modelId="{DAB8EC71-CEF5-40FE-BE4B-2C81491D100D}" type="presParOf" srcId="{82CEC20C-7484-4919-A0B0-82B2CD5D714F}" destId="{EFF0CE18-6891-4103-A3AB-EA099E264411}" srcOrd="10" destOrd="0" presId="urn:microsoft.com/office/officeart/2005/8/layout/cycle5"/>
    <dgm:cxn modelId="{0216C63E-8C66-48FF-A801-0DA310425CAD}" type="presParOf" srcId="{82CEC20C-7484-4919-A0B0-82B2CD5D714F}" destId="{A28AC33C-08CB-43D3-A819-58B44A703A4E}" srcOrd="11" destOrd="0" presId="urn:microsoft.com/office/officeart/2005/8/layout/cycle5"/>
    <dgm:cxn modelId="{519D5AD4-9549-4512-A168-A3B92EB6570E}" type="presParOf" srcId="{82CEC20C-7484-4919-A0B0-82B2CD5D714F}" destId="{FBAB6BD1-4276-45B9-A7B5-DE7FB84ED3C3}" srcOrd="12" destOrd="0" presId="urn:microsoft.com/office/officeart/2005/8/layout/cycle5"/>
    <dgm:cxn modelId="{AF68984D-A4A1-46D6-9888-EFC6629C3108}" type="presParOf" srcId="{82CEC20C-7484-4919-A0B0-82B2CD5D714F}" destId="{CCA03524-9BB2-44EA-B9B5-26BC27E1892B}" srcOrd="13" destOrd="0" presId="urn:microsoft.com/office/officeart/2005/8/layout/cycle5"/>
    <dgm:cxn modelId="{C501670B-D99A-4C94-BEFE-9669134A1386}" type="presParOf" srcId="{82CEC20C-7484-4919-A0B0-82B2CD5D714F}" destId="{725282F3-9DEC-417B-9BF2-DAC4915D290D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373891-6F04-4A8E-9468-59746475CD60}">
      <dsp:nvSpPr>
        <dsp:cNvPr id="0" name=""/>
        <dsp:cNvSpPr/>
      </dsp:nvSpPr>
      <dsp:spPr>
        <a:xfrm>
          <a:off x="2594869" y="2083"/>
          <a:ext cx="1522345" cy="98952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zh-TW" altLang="en-US" sz="2400" kern="1200" dirty="0"/>
            <a:t>七休一</a:t>
          </a:r>
        </a:p>
      </dsp:txBody>
      <dsp:txXfrm>
        <a:off x="2643174" y="50388"/>
        <a:ext cx="1425735" cy="892914"/>
      </dsp:txXfrm>
    </dsp:sp>
    <dsp:sp modelId="{A35F1BDD-9EA9-4C6A-9D56-A0D2241B45EA}">
      <dsp:nvSpPr>
        <dsp:cNvPr id="0" name=""/>
        <dsp:cNvSpPr/>
      </dsp:nvSpPr>
      <dsp:spPr>
        <a:xfrm>
          <a:off x="1379030" y="496846"/>
          <a:ext cx="3954023" cy="3954023"/>
        </a:xfrm>
        <a:custGeom>
          <a:avLst/>
          <a:gdLst/>
          <a:ahLst/>
          <a:cxnLst/>
          <a:rect l="0" t="0" r="0" b="0"/>
          <a:pathLst>
            <a:path>
              <a:moveTo>
                <a:pt x="2942139" y="251582"/>
              </a:moveTo>
              <a:arcTo wR="1977011" hR="1977011" stAng="17953241" swAng="1211847"/>
            </a:path>
          </a:pathLst>
        </a:custGeom>
        <a:noFill/>
        <a:ln w="57150" cap="flat" cmpd="sng" algn="ctr">
          <a:solidFill>
            <a:srgbClr val="0000CC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614CCE-DA80-48A2-97E4-6E0C25B944BD}">
      <dsp:nvSpPr>
        <dsp:cNvPr id="0" name=""/>
        <dsp:cNvSpPr/>
      </dsp:nvSpPr>
      <dsp:spPr>
        <a:xfrm>
          <a:off x="4475119" y="1368165"/>
          <a:ext cx="1522345" cy="98952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zh-TW" altLang="en-US" sz="2400" kern="1200" dirty="0"/>
            <a:t>一例一休</a:t>
          </a:r>
        </a:p>
      </dsp:txBody>
      <dsp:txXfrm>
        <a:off x="4523424" y="1416470"/>
        <a:ext cx="1425735" cy="892914"/>
      </dsp:txXfrm>
    </dsp:sp>
    <dsp:sp modelId="{95CF6C5D-EEE6-4172-9BB9-A788D64A893F}">
      <dsp:nvSpPr>
        <dsp:cNvPr id="0" name=""/>
        <dsp:cNvSpPr/>
      </dsp:nvSpPr>
      <dsp:spPr>
        <a:xfrm>
          <a:off x="1379030" y="496846"/>
          <a:ext cx="3954023" cy="3954023"/>
        </a:xfrm>
        <a:custGeom>
          <a:avLst/>
          <a:gdLst/>
          <a:ahLst/>
          <a:cxnLst/>
          <a:rect l="0" t="0" r="0" b="0"/>
          <a:pathLst>
            <a:path>
              <a:moveTo>
                <a:pt x="3949285" y="2113808"/>
              </a:moveTo>
              <a:arcTo wR="1977011" hR="1977011" stAng="21838061" swAng="1359965"/>
            </a:path>
          </a:pathLst>
        </a:custGeom>
        <a:noFill/>
        <a:ln w="57150" cap="flat" cmpd="sng" algn="ctr">
          <a:solidFill>
            <a:srgbClr val="FF000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35AD60-7EE0-4F1D-AD32-B42914F6CCD3}">
      <dsp:nvSpPr>
        <dsp:cNvPr id="0" name=""/>
        <dsp:cNvSpPr/>
      </dsp:nvSpPr>
      <dsp:spPr>
        <a:xfrm>
          <a:off x="3756928" y="3578531"/>
          <a:ext cx="1522345" cy="98952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/>
            <a:t>刪</a:t>
          </a:r>
          <a:r>
            <a:rPr lang="en-US" altLang="zh-TW" sz="2400" kern="1200" dirty="0"/>
            <a:t>7</a:t>
          </a:r>
          <a:r>
            <a:rPr lang="zh-TW" altLang="en-US" sz="2400" kern="1200" dirty="0"/>
            <a:t>天假</a:t>
          </a:r>
        </a:p>
      </dsp:txBody>
      <dsp:txXfrm>
        <a:off x="3805233" y="3626836"/>
        <a:ext cx="1425735" cy="892914"/>
      </dsp:txXfrm>
    </dsp:sp>
    <dsp:sp modelId="{7EECAE46-F68C-4D45-9FBB-1DF853984E8C}">
      <dsp:nvSpPr>
        <dsp:cNvPr id="0" name=""/>
        <dsp:cNvSpPr/>
      </dsp:nvSpPr>
      <dsp:spPr>
        <a:xfrm>
          <a:off x="1379030" y="496846"/>
          <a:ext cx="3954023" cy="3954023"/>
        </a:xfrm>
        <a:custGeom>
          <a:avLst/>
          <a:gdLst/>
          <a:ahLst/>
          <a:cxnLst/>
          <a:rect l="0" t="0" r="0" b="0"/>
          <a:pathLst>
            <a:path>
              <a:moveTo>
                <a:pt x="2219728" y="3939067"/>
              </a:moveTo>
              <a:arcTo wR="1977011" hR="1977011" stAng="4976882" swAng="846236"/>
            </a:path>
          </a:pathLst>
        </a:custGeom>
        <a:noFill/>
        <a:ln w="57150" cap="flat" cmpd="sng" algn="ctr">
          <a:solidFill>
            <a:srgbClr val="C0000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E9AFB0-5923-460B-A823-E279459AEEE2}">
      <dsp:nvSpPr>
        <dsp:cNvPr id="0" name=""/>
        <dsp:cNvSpPr/>
      </dsp:nvSpPr>
      <dsp:spPr>
        <a:xfrm>
          <a:off x="1432811" y="3578531"/>
          <a:ext cx="1522345" cy="98952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/>
            <a:t>特休新制</a:t>
          </a:r>
        </a:p>
      </dsp:txBody>
      <dsp:txXfrm>
        <a:off x="1481116" y="3626836"/>
        <a:ext cx="1425735" cy="892914"/>
      </dsp:txXfrm>
    </dsp:sp>
    <dsp:sp modelId="{A28AC33C-08CB-43D3-A819-58B44A703A4E}">
      <dsp:nvSpPr>
        <dsp:cNvPr id="0" name=""/>
        <dsp:cNvSpPr/>
      </dsp:nvSpPr>
      <dsp:spPr>
        <a:xfrm>
          <a:off x="1379030" y="496846"/>
          <a:ext cx="3954023" cy="3954023"/>
        </a:xfrm>
        <a:custGeom>
          <a:avLst/>
          <a:gdLst/>
          <a:ahLst/>
          <a:cxnLst/>
          <a:rect l="0" t="0" r="0" b="0"/>
          <a:pathLst>
            <a:path>
              <a:moveTo>
                <a:pt x="209780" y="2863278"/>
              </a:moveTo>
              <a:arcTo wR="1977011" hR="1977011" stAng="9201974" swAng="1359965"/>
            </a:path>
          </a:pathLst>
        </a:custGeom>
        <a:noFill/>
        <a:ln w="57150" cap="flat" cmpd="sng" algn="ctr">
          <a:solidFill>
            <a:srgbClr val="00B05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AB6BD1-4276-45B9-A7B5-DE7FB84ED3C3}">
      <dsp:nvSpPr>
        <dsp:cNvPr id="0" name=""/>
        <dsp:cNvSpPr/>
      </dsp:nvSpPr>
      <dsp:spPr>
        <a:xfrm>
          <a:off x="714619" y="1368165"/>
          <a:ext cx="1522345" cy="98952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/>
            <a:t>罰則加重</a:t>
          </a:r>
        </a:p>
      </dsp:txBody>
      <dsp:txXfrm>
        <a:off x="762924" y="1416470"/>
        <a:ext cx="1425735" cy="892914"/>
      </dsp:txXfrm>
    </dsp:sp>
    <dsp:sp modelId="{725282F3-9DEC-417B-9BF2-DAC4915D290D}">
      <dsp:nvSpPr>
        <dsp:cNvPr id="0" name=""/>
        <dsp:cNvSpPr/>
      </dsp:nvSpPr>
      <dsp:spPr>
        <a:xfrm>
          <a:off x="1379030" y="496846"/>
          <a:ext cx="3954023" cy="3954023"/>
        </a:xfrm>
        <a:custGeom>
          <a:avLst/>
          <a:gdLst/>
          <a:ahLst/>
          <a:cxnLst/>
          <a:rect l="0" t="0" r="0" b="0"/>
          <a:pathLst>
            <a:path>
              <a:moveTo>
                <a:pt x="475516" y="690898"/>
              </a:moveTo>
              <a:arcTo wR="1977011" hR="1977011" stAng="13234912" swAng="1211847"/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4731E-6587-46F2-8A8E-327A91444479}" type="datetimeFigureOut">
              <a:rPr lang="zh-TW" altLang="en-US" smtClean="0"/>
              <a:pPr/>
              <a:t>2017/3/29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57730-D2A2-4092-ACD6-EBD787B518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5940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5872C-D3E2-480D-98FF-34620D1D14A0}" type="datetimeFigureOut">
              <a:rPr lang="zh-TW" altLang="en-US" smtClean="0"/>
              <a:pPr/>
              <a:t>2017/3/29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37686-096C-409F-BFB4-F5D13A5E45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2481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>
                <a:solidFill>
                  <a:srgbClr val="000000"/>
                </a:solidFill>
              </a:rPr>
              <a:t>周建序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和諧法律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和諧管顧  編著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E2D5465-8DD8-4AF8-BDFA-736DCDBFD22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500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>
                <a:solidFill>
                  <a:srgbClr val="000000"/>
                </a:solidFill>
              </a:rPr>
              <a:t>周建序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和諧法律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和諧管顧  編著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433A8-D4C5-47A1-9699-9B9ABC6E516C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723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1219200"/>
            <a:ext cx="1943100" cy="4876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1219200"/>
            <a:ext cx="5676900" cy="48768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>
                <a:solidFill>
                  <a:srgbClr val="000000"/>
                </a:solidFill>
              </a:rPr>
              <a:t>周建序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和諧法律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和諧管顧  編著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6CED7-232D-418E-A3C9-897846651DD8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037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>
                <a:solidFill>
                  <a:srgbClr val="000000"/>
                </a:solidFill>
              </a:rPr>
              <a:t>周建序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和諧法律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和諧管顧  編著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E2D5465-8DD8-4AF8-BDFA-736DCDBFD22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223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62593"/>
            <a:ext cx="9117874" cy="5384257"/>
          </a:xfrm>
        </p:spPr>
        <p:txBody>
          <a:bodyPr/>
          <a:lstStyle>
            <a:lvl1pPr marL="0" indent="0">
              <a:buClr>
                <a:schemeClr val="accent2"/>
              </a:buClr>
              <a:buFontTx/>
              <a:buNone/>
              <a:defRPr/>
            </a:lvl1pPr>
            <a:lvl2pPr marL="457200" indent="0">
              <a:buClr>
                <a:schemeClr val="accent2"/>
              </a:buClr>
              <a:buFontTx/>
              <a:buNone/>
              <a:defRPr/>
            </a:lvl2pPr>
            <a:lvl3pPr marL="914400" indent="0">
              <a:buClr>
                <a:schemeClr val="accent2"/>
              </a:buClr>
              <a:buFontTx/>
              <a:buNone/>
              <a:defRPr/>
            </a:lvl3pPr>
            <a:lvl4pPr marL="1371600" indent="0">
              <a:buClr>
                <a:schemeClr val="accent2"/>
              </a:buClr>
              <a:buFontTx/>
              <a:buNone/>
              <a:defRPr/>
            </a:lvl4pPr>
            <a:lvl5pPr marL="1828800" indent="0">
              <a:buClr>
                <a:schemeClr val="accent2"/>
              </a:buClr>
              <a:buFontTx/>
              <a:buNone/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0" y="6591300"/>
            <a:ext cx="1905000" cy="266700"/>
          </a:xfrm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591300"/>
            <a:ext cx="2895600" cy="266700"/>
          </a:xfrm>
        </p:spPr>
        <p:txBody>
          <a:bodyPr/>
          <a:lstStyle>
            <a:lvl1pPr>
              <a:defRPr sz="1400" b="1">
                <a:solidFill>
                  <a:srgbClr val="0000CC"/>
                </a:solidFill>
              </a:defRPr>
            </a:lvl1pPr>
          </a:lstStyle>
          <a:p>
            <a:r>
              <a:rPr lang="zh-TW" altLang="en-US" dirty="0"/>
              <a:t>周建序</a:t>
            </a:r>
            <a:r>
              <a:rPr lang="en-US" altLang="zh-TW" dirty="0"/>
              <a:t>/</a:t>
            </a:r>
            <a:r>
              <a:rPr lang="zh-TW" altLang="en-US" dirty="0"/>
              <a:t>和諧法律</a:t>
            </a:r>
            <a:r>
              <a:rPr lang="en-US" altLang="zh-TW" dirty="0"/>
              <a:t>/</a:t>
            </a:r>
            <a:r>
              <a:rPr lang="zh-TW" altLang="en-US" dirty="0"/>
              <a:t>和諧管顧  編著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37762" y="6546850"/>
            <a:ext cx="1866900" cy="177800"/>
          </a:xfrm>
        </p:spPr>
        <p:txBody>
          <a:bodyPr/>
          <a:lstStyle>
            <a:lvl1pPr>
              <a:defRPr sz="1800" b="1">
                <a:solidFill>
                  <a:srgbClr val="0000CC"/>
                </a:solidFill>
              </a:defRPr>
            </a:lvl1pPr>
          </a:lstStyle>
          <a:p>
            <a:fld id="{2CB15735-7A12-4622-B55E-489FD9D23424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0" y="17463"/>
            <a:ext cx="9117874" cy="1100137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730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>
                <a:solidFill>
                  <a:srgbClr val="000000"/>
                </a:solidFill>
              </a:rPr>
              <a:t>周建序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和諧法律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和諧管顧  編著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25FC8-9F5F-4966-8E69-BD89485B82B9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656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>
                <a:solidFill>
                  <a:srgbClr val="000000"/>
                </a:solidFill>
              </a:rPr>
              <a:t>周建序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和諧法律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和諧管顧  編著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0E204-4706-491F-8D57-46C886443CD8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427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8338" y="17463"/>
            <a:ext cx="7886700" cy="110013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2959100" y="6578600"/>
            <a:ext cx="2895600" cy="279400"/>
          </a:xfrm>
        </p:spPr>
        <p:txBody>
          <a:bodyPr/>
          <a:lstStyle>
            <a:lvl1pPr>
              <a:defRPr sz="1000" b="1">
                <a:solidFill>
                  <a:schemeClr val="accent2"/>
                </a:solidFill>
              </a:defRPr>
            </a:lvl1pPr>
          </a:lstStyle>
          <a:p>
            <a:r>
              <a:rPr lang="zh-TW" altLang="en-US">
                <a:solidFill>
                  <a:srgbClr val="3333CC"/>
                </a:solidFill>
              </a:rPr>
              <a:t>周建序</a:t>
            </a:r>
            <a:r>
              <a:rPr lang="en-US" altLang="zh-TW">
                <a:solidFill>
                  <a:srgbClr val="3333CC"/>
                </a:solidFill>
              </a:rPr>
              <a:t>/</a:t>
            </a:r>
            <a:r>
              <a:rPr lang="zh-TW" altLang="en-US">
                <a:solidFill>
                  <a:srgbClr val="3333CC"/>
                </a:solidFill>
              </a:rPr>
              <a:t>和諧法律</a:t>
            </a:r>
            <a:r>
              <a:rPr lang="en-US" altLang="zh-TW">
                <a:solidFill>
                  <a:srgbClr val="3333CC"/>
                </a:solidFill>
              </a:rPr>
              <a:t>/</a:t>
            </a:r>
            <a:r>
              <a:rPr lang="zh-TW" altLang="en-US">
                <a:solidFill>
                  <a:srgbClr val="3333CC"/>
                </a:solidFill>
              </a:rPr>
              <a:t>和諧管顧  編著</a:t>
            </a:r>
            <a:endParaRPr lang="en-US" altLang="zh-TW" dirty="0">
              <a:solidFill>
                <a:srgbClr val="3333CC"/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7239000" y="6578600"/>
            <a:ext cx="1905000" cy="304800"/>
          </a:xfrm>
        </p:spPr>
        <p:txBody>
          <a:bodyPr/>
          <a:lstStyle>
            <a:lvl1pPr>
              <a:defRPr b="1"/>
            </a:lvl1pPr>
          </a:lstStyle>
          <a:p>
            <a:fld id="{1E791025-D03F-4465-B017-36AF02BC53D0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729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>
                <a:solidFill>
                  <a:srgbClr val="000000"/>
                </a:solidFill>
              </a:rPr>
              <a:t>周建序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和諧法律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和諧管顧  編著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F6291-A9F8-49FB-910F-07824C4895D7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303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>
                <a:solidFill>
                  <a:srgbClr val="000000"/>
                </a:solidFill>
              </a:rPr>
              <a:t>周建序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和諧法律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和諧管顧  編著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F632F-EBED-4BD6-BCF1-2F206AE461E2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6617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>
                <a:solidFill>
                  <a:srgbClr val="000000"/>
                </a:solidFill>
              </a:rPr>
              <a:t>周建序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和諧法律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和諧管顧  編著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91B772-5F44-43D3-8FC5-3658FEFB5E51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539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62593"/>
            <a:ext cx="9117874" cy="5384257"/>
          </a:xfrm>
        </p:spPr>
        <p:txBody>
          <a:bodyPr/>
          <a:lstStyle>
            <a:lvl1pPr marL="0" indent="0">
              <a:buClr>
                <a:schemeClr val="accent2"/>
              </a:buClr>
              <a:buFontTx/>
              <a:buNone/>
              <a:defRPr/>
            </a:lvl1pPr>
            <a:lvl2pPr marL="457200" indent="0">
              <a:buClr>
                <a:schemeClr val="accent2"/>
              </a:buClr>
              <a:buFontTx/>
              <a:buNone/>
              <a:defRPr/>
            </a:lvl2pPr>
            <a:lvl3pPr marL="914400" indent="0">
              <a:buClr>
                <a:schemeClr val="accent2"/>
              </a:buClr>
              <a:buFontTx/>
              <a:buNone/>
              <a:defRPr/>
            </a:lvl3pPr>
            <a:lvl4pPr marL="1371600" indent="0">
              <a:buClr>
                <a:schemeClr val="accent2"/>
              </a:buClr>
              <a:buFontTx/>
              <a:buNone/>
              <a:defRPr/>
            </a:lvl4pPr>
            <a:lvl5pPr marL="1828800" indent="0">
              <a:buClr>
                <a:schemeClr val="accent2"/>
              </a:buClr>
              <a:buFontTx/>
              <a:buNone/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0" y="6591300"/>
            <a:ext cx="1905000" cy="266700"/>
          </a:xfrm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591300"/>
            <a:ext cx="2895600" cy="266700"/>
          </a:xfrm>
        </p:spPr>
        <p:txBody>
          <a:bodyPr/>
          <a:lstStyle>
            <a:lvl1pPr>
              <a:defRPr sz="1400" b="1">
                <a:solidFill>
                  <a:srgbClr val="0000CC"/>
                </a:solidFill>
              </a:defRPr>
            </a:lvl1pPr>
          </a:lstStyle>
          <a:p>
            <a:r>
              <a:rPr lang="zh-TW" altLang="en-US" dirty="0"/>
              <a:t>周建序</a:t>
            </a:r>
            <a:r>
              <a:rPr lang="en-US" altLang="zh-TW" dirty="0"/>
              <a:t>/</a:t>
            </a:r>
            <a:r>
              <a:rPr lang="zh-TW" altLang="en-US" dirty="0"/>
              <a:t>和諧法律</a:t>
            </a:r>
            <a:r>
              <a:rPr lang="en-US" altLang="zh-TW" dirty="0"/>
              <a:t>/</a:t>
            </a:r>
            <a:r>
              <a:rPr lang="zh-TW" altLang="en-US" dirty="0"/>
              <a:t>和諧管顧  編著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37762" y="6546850"/>
            <a:ext cx="1866900" cy="177800"/>
          </a:xfrm>
        </p:spPr>
        <p:txBody>
          <a:bodyPr/>
          <a:lstStyle>
            <a:lvl1pPr>
              <a:defRPr sz="1800" b="1">
                <a:solidFill>
                  <a:srgbClr val="0000CC"/>
                </a:solidFill>
              </a:defRPr>
            </a:lvl1pPr>
          </a:lstStyle>
          <a:p>
            <a:fld id="{2CB15735-7A12-4622-B55E-489FD9D23424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0" y="17463"/>
            <a:ext cx="9117874" cy="1100137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949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>
                <a:solidFill>
                  <a:srgbClr val="000000"/>
                </a:solidFill>
              </a:rPr>
              <a:t>周建序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和諧法律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和諧管顧  編著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1808F-95A4-49B2-B561-77761172BBC7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607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>
                <a:solidFill>
                  <a:srgbClr val="000000"/>
                </a:solidFill>
              </a:rPr>
              <a:t>周建序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和諧法律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和諧管顧  編著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433A8-D4C5-47A1-9699-9B9ABC6E516C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7917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1219200"/>
            <a:ext cx="1943100" cy="4876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1219200"/>
            <a:ext cx="5676900" cy="48768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>
                <a:solidFill>
                  <a:srgbClr val="000000"/>
                </a:solidFill>
              </a:rPr>
              <a:t>周建序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和諧法律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和諧管顧  編著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6CED7-232D-418E-A3C9-897846651DD8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669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>
                <a:solidFill>
                  <a:srgbClr val="000000"/>
                </a:solidFill>
              </a:rPr>
              <a:t>周建序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和諧法律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和諧管顧  編著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25FC8-9F5F-4966-8E69-BD89485B82B9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331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>
                <a:solidFill>
                  <a:srgbClr val="000000"/>
                </a:solidFill>
              </a:rPr>
              <a:t>周建序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和諧法律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和諧管顧  編著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0E204-4706-491F-8D57-46C886443CD8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694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8338" y="17463"/>
            <a:ext cx="7886700" cy="110013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2959100" y="6578600"/>
            <a:ext cx="2895600" cy="279400"/>
          </a:xfrm>
        </p:spPr>
        <p:txBody>
          <a:bodyPr/>
          <a:lstStyle>
            <a:lvl1pPr>
              <a:defRPr sz="1000" b="1">
                <a:solidFill>
                  <a:schemeClr val="accent2"/>
                </a:solidFill>
              </a:defRPr>
            </a:lvl1pPr>
          </a:lstStyle>
          <a:p>
            <a:r>
              <a:rPr lang="zh-TW" altLang="en-US">
                <a:solidFill>
                  <a:srgbClr val="3333CC"/>
                </a:solidFill>
              </a:rPr>
              <a:t>周建序</a:t>
            </a:r>
            <a:r>
              <a:rPr lang="en-US" altLang="zh-TW">
                <a:solidFill>
                  <a:srgbClr val="3333CC"/>
                </a:solidFill>
              </a:rPr>
              <a:t>/</a:t>
            </a:r>
            <a:r>
              <a:rPr lang="zh-TW" altLang="en-US">
                <a:solidFill>
                  <a:srgbClr val="3333CC"/>
                </a:solidFill>
              </a:rPr>
              <a:t>和諧法律</a:t>
            </a:r>
            <a:r>
              <a:rPr lang="en-US" altLang="zh-TW">
                <a:solidFill>
                  <a:srgbClr val="3333CC"/>
                </a:solidFill>
              </a:rPr>
              <a:t>/</a:t>
            </a:r>
            <a:r>
              <a:rPr lang="zh-TW" altLang="en-US">
                <a:solidFill>
                  <a:srgbClr val="3333CC"/>
                </a:solidFill>
              </a:rPr>
              <a:t>和諧管顧  編著</a:t>
            </a:r>
            <a:endParaRPr lang="en-US" altLang="zh-TW" dirty="0">
              <a:solidFill>
                <a:srgbClr val="3333CC"/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7239000" y="6578600"/>
            <a:ext cx="1905000" cy="304800"/>
          </a:xfrm>
        </p:spPr>
        <p:txBody>
          <a:bodyPr/>
          <a:lstStyle>
            <a:lvl1pPr>
              <a:defRPr b="1"/>
            </a:lvl1pPr>
          </a:lstStyle>
          <a:p>
            <a:fld id="{1E791025-D03F-4465-B017-36AF02BC53D0}" type="slidenum">
              <a:rPr lang="en-US" altLang="zh-TW" smtClean="0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92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>
                <a:solidFill>
                  <a:srgbClr val="000000"/>
                </a:solidFill>
              </a:rPr>
              <a:t>周建序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和諧法律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和諧管顧  編著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F6291-A9F8-49FB-910F-07824C4895D7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58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>
                <a:solidFill>
                  <a:srgbClr val="000000"/>
                </a:solidFill>
              </a:rPr>
              <a:t>周建序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和諧法律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和諧管顧  編著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F632F-EBED-4BD6-BCF1-2F206AE461E2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441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>
                <a:solidFill>
                  <a:srgbClr val="000000"/>
                </a:solidFill>
              </a:rPr>
              <a:t>周建序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和諧法律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和諧管顧  編著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91B772-5F44-43D3-8FC5-3658FEFB5E51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09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>
                <a:solidFill>
                  <a:srgbClr val="000000"/>
                </a:solidFill>
              </a:rPr>
              <a:t>周建序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和諧法律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和諧管顧  編著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1808F-95A4-49B2-B561-77761172BBC7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05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accent1">
                <a:lumMod val="10000"/>
                <a:lumOff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WINDOWS\Desktop\test\template20031024\01tp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2192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zh-TW" altLang="en-US">
                <a:solidFill>
                  <a:srgbClr val="000000"/>
                </a:solidFill>
              </a:rPr>
              <a:t>周建序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和諧法律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和諧管顧  編著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B352F61-98D9-4E5B-B944-D3814BB5A445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916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accent1">
                <a:lumMod val="10000"/>
                <a:lumOff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WINDOWS\Desktop\test\template20031024\01tp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2192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zh-TW" altLang="en-US">
                <a:solidFill>
                  <a:srgbClr val="000000"/>
                </a:solidFill>
              </a:rPr>
              <a:t>周建序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和諧法律</a:t>
            </a:r>
            <a:r>
              <a:rPr lang="en-US" altLang="zh-TW">
                <a:solidFill>
                  <a:srgbClr val="000000"/>
                </a:solidFill>
              </a:rPr>
              <a:t>/</a:t>
            </a:r>
            <a:r>
              <a:rPr lang="zh-TW" altLang="en-US">
                <a:solidFill>
                  <a:srgbClr val="000000"/>
                </a:solidFill>
              </a:rPr>
              <a:t>和諧管顧  編著</a:t>
            </a: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B352F61-98D9-4E5B-B944-D3814BB5A445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40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845617"/>
              </p:ext>
            </p:extLst>
          </p:nvPr>
        </p:nvGraphicFramePr>
        <p:xfrm>
          <a:off x="1011676" y="1162050"/>
          <a:ext cx="6712085" cy="4635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周建序</a:t>
            </a:r>
            <a:r>
              <a:rPr lang="en-US" altLang="zh-TW"/>
              <a:t>/</a:t>
            </a:r>
            <a:r>
              <a:rPr lang="zh-TW" altLang="en-US"/>
              <a:t>和諧法律</a:t>
            </a:r>
            <a:r>
              <a:rPr lang="en-US" altLang="zh-TW"/>
              <a:t>/</a:t>
            </a:r>
            <a:r>
              <a:rPr lang="zh-TW" altLang="en-US"/>
              <a:t>和諧管顧  編著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5735-7A12-4622-B55E-489FD9D23424}" type="slidenum">
              <a:rPr lang="en-US" altLang="zh-TW" smtClean="0"/>
              <a:pPr/>
              <a:t>1</a:t>
            </a:fld>
            <a:endParaRPr lang="en-US" altLang="zh-TW" dirty="0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solidFill>
                  <a:srgbClr val="0000CC"/>
                </a:solidFill>
              </a:rPr>
              <a:t>勞基法</a:t>
            </a:r>
            <a:r>
              <a:rPr lang="zh-TW" altLang="en-US" b="1" dirty="0">
                <a:solidFill>
                  <a:srgbClr val="0000CC"/>
                </a:solidFill>
              </a:rPr>
              <a:t> </a:t>
            </a:r>
            <a:r>
              <a:rPr lang="zh-TW" altLang="zh-TW" b="1" dirty="0">
                <a:solidFill>
                  <a:srgbClr val="0000CC"/>
                </a:solidFill>
              </a:rPr>
              <a:t>一例一休</a:t>
            </a:r>
            <a:r>
              <a:rPr lang="zh-TW" altLang="en-US" b="1" dirty="0">
                <a:solidFill>
                  <a:srgbClr val="0000CC"/>
                </a:solidFill>
              </a:rPr>
              <a:t>修正</a:t>
            </a:r>
            <a:r>
              <a:rPr lang="zh-TW" altLang="zh-TW" b="1" dirty="0">
                <a:solidFill>
                  <a:srgbClr val="0000CC"/>
                </a:solidFill>
              </a:rPr>
              <a:t>條文講座</a:t>
            </a:r>
            <a:endParaRPr lang="zh-TW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2505160" y="5789216"/>
            <a:ext cx="41336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周建序老師主講</a:t>
            </a:r>
          </a:p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和諧國際法律事務所敬邀</a:t>
            </a:r>
          </a:p>
        </p:txBody>
      </p:sp>
    </p:spTree>
    <p:extLst>
      <p:ext uri="{BB962C8B-B14F-4D97-AF65-F5344CB8AC3E}">
        <p14:creationId xmlns:p14="http://schemas.microsoft.com/office/powerpoint/2010/main" val="1363912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974" y="-64413"/>
            <a:ext cx="7772400" cy="1143000"/>
          </a:xfrm>
        </p:spPr>
        <p:txBody>
          <a:bodyPr/>
          <a:lstStyle/>
          <a:p>
            <a:r>
              <a:rPr lang="zh-TW" altLang="en-US" sz="3600" dirty="0"/>
              <a:t>第</a:t>
            </a:r>
            <a:r>
              <a:rPr lang="en-US" altLang="zh-TW" sz="3600" dirty="0"/>
              <a:t>30-1</a:t>
            </a:r>
            <a:r>
              <a:rPr lang="zh-TW" altLang="en-US" sz="3600" dirty="0"/>
              <a:t>變形工時排班方式</a:t>
            </a:r>
            <a:r>
              <a:rPr lang="en-US" altLang="zh-TW" sz="3600" dirty="0"/>
              <a:t>7</a:t>
            </a:r>
            <a:br>
              <a:rPr lang="zh-TW" altLang="en-US" sz="3600" dirty="0"/>
            </a:br>
            <a:r>
              <a:rPr lang="zh-TW" altLang="en-US" sz="3600" dirty="0"/>
              <a:t>周期內上</a:t>
            </a:r>
            <a:r>
              <a:rPr lang="en-US" altLang="zh-TW" sz="3600" dirty="0"/>
              <a:t>24</a:t>
            </a:r>
            <a:r>
              <a:rPr lang="zh-TW" altLang="en-US" sz="3600" dirty="0"/>
              <a:t>天班</a:t>
            </a:r>
            <a:r>
              <a:rPr lang="en-US" altLang="zh-TW" sz="3600" dirty="0"/>
              <a:t>,</a:t>
            </a:r>
            <a:r>
              <a:rPr lang="zh-TW" altLang="en-US" sz="3600" dirty="0">
                <a:solidFill>
                  <a:srgbClr val="FF0000"/>
                </a:solidFill>
              </a:rPr>
              <a:t>付</a:t>
            </a:r>
            <a:r>
              <a:rPr lang="en-US" altLang="zh-TW" sz="3600" dirty="0">
                <a:solidFill>
                  <a:srgbClr val="FF0000"/>
                </a:solidFill>
              </a:rPr>
              <a:t>8</a:t>
            </a:r>
            <a:r>
              <a:rPr lang="zh-TW" altLang="en-US" sz="3600" dirty="0">
                <a:solidFill>
                  <a:srgbClr val="FF0000"/>
                </a:solidFill>
              </a:rPr>
              <a:t>天加班費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FCC2-977D-49B5-93BA-6A14762E1790}" type="slidenum">
              <a:rPr lang="en-US" altLang="zh-TW" smtClean="0">
                <a:solidFill>
                  <a:srgbClr val="000000"/>
                </a:solidFill>
              </a:rPr>
              <a:pPr/>
              <a:t>10</a:t>
            </a:fld>
            <a:endParaRPr lang="en-US" altLang="zh-TW">
              <a:solidFill>
                <a:srgbClr val="000000"/>
              </a:solidFill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520502" y="3573016"/>
          <a:ext cx="8229600" cy="2049780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四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 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4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2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3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4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4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4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9" name="圖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1852"/>
            <a:ext cx="1403648" cy="1161586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663" y="1389333"/>
            <a:ext cx="8291279" cy="2237426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5383" y="3841374"/>
            <a:ext cx="579919" cy="713321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55383" y="4692655"/>
            <a:ext cx="512108" cy="713294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9603" y="4670996"/>
            <a:ext cx="549235" cy="713294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32861" y="4720239"/>
            <a:ext cx="636512" cy="664051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33342" y="5102731"/>
            <a:ext cx="534270" cy="723334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50057" y="5195529"/>
            <a:ext cx="634525" cy="700153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63701" y="5198055"/>
            <a:ext cx="663376" cy="616663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28959" y="5837411"/>
            <a:ext cx="7498730" cy="68319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48551" y="5080505"/>
            <a:ext cx="536494" cy="725487"/>
          </a:xfrm>
          <a:prstGeom prst="rect">
            <a:avLst/>
          </a:prstGeom>
        </p:spPr>
      </p:pic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周建序</a:t>
            </a:r>
            <a:r>
              <a:rPr lang="en-US" altLang="zh-TW"/>
              <a:t>/</a:t>
            </a:r>
            <a:r>
              <a:rPr lang="zh-TW" altLang="en-US"/>
              <a:t>和諧法律</a:t>
            </a:r>
            <a:r>
              <a:rPr lang="en-US" altLang="zh-TW"/>
              <a:t>/</a:t>
            </a:r>
            <a:r>
              <a:rPr lang="zh-TW" altLang="en-US"/>
              <a:t>和諧管顧  編著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4683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000" dirty="0"/>
              <a:t>第 </a:t>
            </a:r>
            <a:r>
              <a:rPr lang="en-US" altLang="zh-TW" sz="2000" dirty="0"/>
              <a:t>24 </a:t>
            </a:r>
            <a:r>
              <a:rPr lang="zh-TW" altLang="en-US" sz="2000" dirty="0"/>
              <a:t>條      勞工於符合第三十八條第一項所定之特別休假條件時，取得請休特別  </a:t>
            </a:r>
            <a:endParaRPr lang="en-US" altLang="zh-TW" sz="2000" dirty="0"/>
          </a:p>
          <a:p>
            <a:r>
              <a:rPr lang="zh-TW" altLang="en-US" sz="2000" dirty="0"/>
              <a:t>           休假之權利；</a:t>
            </a:r>
            <a:r>
              <a:rPr lang="zh-TW" altLang="en-US" sz="2000" dirty="0">
                <a:highlight>
                  <a:srgbClr val="FF3300"/>
                </a:highlight>
              </a:rPr>
              <a:t>其計算特別休假之工作年資，應依第五條之規定。</a:t>
            </a:r>
          </a:p>
          <a:p>
            <a:r>
              <a:rPr lang="zh-TW" altLang="en-US" sz="2000" dirty="0"/>
              <a:t>           依本法第三十八條第一項及前項規定給予之特別休假日數，</a:t>
            </a:r>
            <a:r>
              <a:rPr lang="zh-TW" altLang="en-US" sz="2000" dirty="0">
                <a:highlight>
                  <a:srgbClr val="FF3300"/>
                </a:highlight>
              </a:rPr>
              <a:t>勞雇雙方得協</a:t>
            </a:r>
          </a:p>
          <a:p>
            <a:r>
              <a:rPr lang="zh-TW" altLang="en-US" sz="2000" dirty="0"/>
              <a:t>           </a:t>
            </a:r>
            <a:r>
              <a:rPr lang="zh-TW" altLang="en-US" sz="2000" dirty="0">
                <a:highlight>
                  <a:srgbClr val="FF3300"/>
                </a:highlight>
              </a:rPr>
              <a:t>商於下列期間內，行使特別休假權利：</a:t>
            </a:r>
          </a:p>
          <a:p>
            <a:r>
              <a:rPr lang="zh-TW" altLang="en-US" sz="2000" dirty="0"/>
              <a:t>           一、以勞工受僱當日起算，每一週年之期間。但其工作六個月以上一年未</a:t>
            </a:r>
          </a:p>
          <a:p>
            <a:r>
              <a:rPr lang="zh-TW" altLang="en-US" sz="2000" dirty="0"/>
              <a:t>                   滿者，為取得特別休假權利後六個月之期間。</a:t>
            </a:r>
          </a:p>
          <a:p>
            <a:r>
              <a:rPr lang="zh-TW" altLang="en-US" sz="2000" dirty="0"/>
              <a:t>           二、</a:t>
            </a:r>
            <a:r>
              <a:rPr lang="zh-TW" altLang="en-US" sz="2000" dirty="0">
                <a:highlight>
                  <a:srgbClr val="FFFF00"/>
                </a:highlight>
              </a:rPr>
              <a:t>每年一月一日至十二月三十一日之期間。</a:t>
            </a:r>
          </a:p>
          <a:p>
            <a:r>
              <a:rPr lang="zh-TW" altLang="en-US" sz="2000" dirty="0"/>
              <a:t>           三、事業單位會計年度之期間。</a:t>
            </a:r>
          </a:p>
          <a:p>
            <a:r>
              <a:rPr lang="zh-TW" altLang="en-US" sz="2000" dirty="0"/>
              <a:t>           雇主依本法第三十八條第三項規定告知勞工排定特別休假，應於勞工符合</a:t>
            </a:r>
          </a:p>
          <a:p>
            <a:r>
              <a:rPr lang="zh-TW" altLang="en-US" sz="2000" dirty="0"/>
              <a:t>           特別休假條件之日起</a:t>
            </a:r>
            <a:r>
              <a:rPr lang="zh-TW" altLang="en-US" sz="2000" dirty="0">
                <a:highlight>
                  <a:srgbClr val="FFFF00"/>
                </a:highlight>
              </a:rPr>
              <a:t>三十日內為之。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/>
              <a:t>周建序</a:t>
            </a:r>
            <a:r>
              <a:rPr lang="en-US" altLang="zh-TW" dirty="0"/>
              <a:t>/</a:t>
            </a:r>
            <a:r>
              <a:rPr lang="zh-TW" altLang="en-US" dirty="0"/>
              <a:t>和諧法律</a:t>
            </a:r>
            <a:r>
              <a:rPr lang="en-US" altLang="zh-TW" dirty="0"/>
              <a:t>/</a:t>
            </a:r>
            <a:r>
              <a:rPr lang="zh-TW" altLang="en-US" dirty="0"/>
              <a:t>和諧管顧  編著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5735-7A12-4622-B55E-489FD9D23424}" type="slidenum">
              <a:rPr lang="en-US" altLang="zh-TW" smtClean="0"/>
              <a:pPr/>
              <a:t>11</a:t>
            </a:fld>
            <a:endParaRPr lang="en-US" altLang="zh-TW" dirty="0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特休採三制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746672" y="5132786"/>
            <a:ext cx="3455678" cy="1200329"/>
          </a:xfrm>
          <a:prstGeom prst="rect">
            <a:avLst/>
          </a:prstGeom>
          <a:noFill/>
          <a:ln w="38100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  <a:latin typeface="Calibri" panose="020F0502020204030204" pitchFamily="34" charset="0"/>
              </a:rPr>
              <a:t>❶</a:t>
            </a:r>
            <a:r>
              <a:rPr lang="zh-TW" altLang="en-US" dirty="0">
                <a:solidFill>
                  <a:srgbClr val="FF0000"/>
                </a:solidFill>
              </a:rPr>
              <a:t>約定按比例先給</a:t>
            </a:r>
            <a:r>
              <a:rPr lang="zh-TW" altLang="en-US" dirty="0">
                <a:solidFill>
                  <a:srgbClr val="FF0000"/>
                </a:solidFill>
                <a:latin typeface="新細明體" panose="02020500000000000000" pitchFamily="18" charset="-120"/>
              </a:rPr>
              <a:t>？   </a:t>
            </a:r>
            <a:r>
              <a:rPr lang="zh-TW" altLang="zh-TW" dirty="0">
                <a:solidFill>
                  <a:srgbClr val="FF0000"/>
                </a:solidFill>
                <a:latin typeface="Calibri" panose="020F0502020204030204" pitchFamily="34" charset="0"/>
              </a:rPr>
              <a:t>❷</a:t>
            </a:r>
            <a:r>
              <a:rPr lang="zh-TW" altLang="en-US" dirty="0">
                <a:solidFill>
                  <a:srgbClr val="FF0000"/>
                </a:solidFill>
                <a:latin typeface="新細明體" panose="02020500000000000000" pitchFamily="18" charset="-120"/>
              </a:rPr>
              <a:t>約定之原則？</a:t>
            </a:r>
            <a:endParaRPr lang="en-US" altLang="zh-TW" dirty="0">
              <a:solidFill>
                <a:srgbClr val="FF0000"/>
              </a:solidFill>
              <a:latin typeface="新細明體" panose="02020500000000000000" pitchFamily="18" charset="-120"/>
            </a:endParaRPr>
          </a:p>
          <a:p>
            <a:r>
              <a:rPr lang="en-US" altLang="zh-TW" dirty="0">
                <a:solidFill>
                  <a:srgbClr val="FF0000"/>
                </a:solidFill>
                <a:latin typeface="Calibri" panose="020F0502020204030204" pitchFamily="34" charset="0"/>
              </a:rPr>
              <a:t>❸</a:t>
            </a:r>
            <a:r>
              <a:rPr lang="zh-TW" altLang="en-US" dirty="0">
                <a:solidFill>
                  <a:srgbClr val="FF0000"/>
                </a:solidFill>
                <a:latin typeface="Calibri" panose="020F0502020204030204" pitchFamily="34" charset="0"/>
              </a:rPr>
              <a:t>員工離職可扣回嗎</a:t>
            </a:r>
            <a:r>
              <a:rPr lang="en-US" altLang="zh-TW" dirty="0">
                <a:solidFill>
                  <a:srgbClr val="FF0000"/>
                </a:solidFill>
                <a:latin typeface="Calibri" panose="020F0502020204030204" pitchFamily="34" charset="0"/>
              </a:rPr>
              <a:t>?</a:t>
            </a:r>
            <a:r>
              <a:rPr lang="zh-TW" altLang="en-US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altLang="zh-TW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4949022" y="5132787"/>
            <a:ext cx="3667328" cy="1200329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Calibri" panose="020F0502020204030204" pitchFamily="34" charset="0"/>
              </a:rPr>
              <a:t>❹</a:t>
            </a:r>
            <a:r>
              <a:rPr lang="zh-TW" altLang="en-US" dirty="0">
                <a:solidFill>
                  <a:srgbClr val="FF0000"/>
                </a:solidFill>
                <a:latin typeface="Calibri" panose="020F0502020204030204" pitchFamily="34" charset="0"/>
              </a:rPr>
              <a:t>年底結算結幾天</a:t>
            </a:r>
            <a:r>
              <a:rPr lang="en-US" altLang="zh-TW" dirty="0">
                <a:solidFill>
                  <a:srgbClr val="FF0000"/>
                </a:solidFill>
                <a:latin typeface="Calibri" panose="020F0502020204030204" pitchFamily="34" charset="0"/>
              </a:rPr>
              <a:t>?</a:t>
            </a:r>
          </a:p>
          <a:p>
            <a:r>
              <a:rPr lang="zh-TW" altLang="en-US" dirty="0">
                <a:solidFill>
                  <a:srgbClr val="FF0000"/>
                </a:solidFill>
                <a:latin typeface="Calibri" panose="020F0502020204030204" pitchFamily="34" charset="0"/>
              </a:rPr>
              <a:t>❺如何操作</a:t>
            </a:r>
            <a:r>
              <a:rPr lang="zh-TW" altLang="en-US" dirty="0">
                <a:solidFill>
                  <a:srgbClr val="FF0000"/>
                </a:solidFill>
                <a:latin typeface="新細明體" panose="02020500000000000000" pitchFamily="18" charset="-120"/>
              </a:rPr>
              <a:t>？               </a:t>
            </a:r>
            <a:endParaRPr lang="en-US" altLang="zh-TW" dirty="0">
              <a:solidFill>
                <a:srgbClr val="FF0000"/>
              </a:solidFill>
              <a:latin typeface="新細明體" panose="02020500000000000000" pitchFamily="18" charset="-120"/>
            </a:endParaRPr>
          </a:p>
          <a:p>
            <a:r>
              <a:rPr lang="zh-TW" altLang="en-US" dirty="0">
                <a:solidFill>
                  <a:srgbClr val="FF0000"/>
                </a:solidFill>
                <a:latin typeface="Calibri" panose="020F0502020204030204" pitchFamily="34" charset="0"/>
              </a:rPr>
              <a:t>❻法律依據</a:t>
            </a:r>
            <a:r>
              <a:rPr lang="zh-TW" altLang="en-US" dirty="0">
                <a:solidFill>
                  <a:srgbClr val="FF0000"/>
                </a:solidFill>
                <a:latin typeface="新細明體" panose="02020500000000000000" pitchFamily="18" charset="-120"/>
              </a:rPr>
              <a:t>？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19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zh-TW" altLang="en-US" dirty="0"/>
              <a:t>周建序</a:t>
            </a:r>
            <a:r>
              <a:rPr lang="en-US" altLang="zh-TW" dirty="0"/>
              <a:t>/</a:t>
            </a:r>
            <a:r>
              <a:rPr lang="zh-TW" altLang="en-US" dirty="0"/>
              <a:t>和諧法律</a:t>
            </a:r>
            <a:r>
              <a:rPr lang="en-US" altLang="zh-TW" dirty="0"/>
              <a:t>/</a:t>
            </a:r>
            <a:r>
              <a:rPr lang="zh-TW" altLang="en-US" dirty="0"/>
              <a:t>和諧管顧  編著</a:t>
            </a:r>
            <a:endParaRPr lang="en-US" altLang="zh-TW" dirty="0"/>
          </a:p>
        </p:txBody>
      </p:sp>
      <p:sp>
        <p:nvSpPr>
          <p:cNvPr id="41" name="文字方塊 40"/>
          <p:cNvSpPr txBox="1"/>
          <p:nvPr/>
        </p:nvSpPr>
        <p:spPr>
          <a:xfrm>
            <a:off x="-51574" y="1826678"/>
            <a:ext cx="1670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b="1" dirty="0"/>
              <a:t>1.</a:t>
            </a:r>
            <a:r>
              <a:rPr lang="zh-TW" altLang="en-US" sz="1800" b="1" dirty="0"/>
              <a:t>周年制</a:t>
            </a:r>
          </a:p>
        </p:txBody>
      </p:sp>
      <p:sp>
        <p:nvSpPr>
          <p:cNvPr id="65" name="文字方塊 64"/>
          <p:cNvSpPr txBox="1"/>
          <p:nvPr/>
        </p:nvSpPr>
        <p:spPr>
          <a:xfrm>
            <a:off x="0" y="3215170"/>
            <a:ext cx="1253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800" b="1" dirty="0">
                <a:solidFill>
                  <a:srgbClr val="0000CC"/>
                </a:solidFill>
              </a:rPr>
              <a:t>2.</a:t>
            </a:r>
            <a:r>
              <a:rPr lang="zh-TW" altLang="en-US" sz="1800" b="1" dirty="0">
                <a:solidFill>
                  <a:srgbClr val="0000CC"/>
                </a:solidFill>
              </a:rPr>
              <a:t>歷年制</a:t>
            </a:r>
          </a:p>
        </p:txBody>
      </p:sp>
      <p:sp>
        <p:nvSpPr>
          <p:cNvPr id="73" name="矩形 72"/>
          <p:cNvSpPr/>
          <p:nvPr/>
        </p:nvSpPr>
        <p:spPr>
          <a:xfrm>
            <a:off x="60386" y="168693"/>
            <a:ext cx="90836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/>
              <a:t>依細則</a:t>
            </a:r>
            <a:r>
              <a:rPr lang="zh-TW" altLang="en-US" sz="3600" dirty="0">
                <a:latin typeface="新細明體" panose="02020500000000000000" pitchFamily="18" charset="-120"/>
              </a:rPr>
              <a:t>：</a:t>
            </a:r>
            <a:r>
              <a:rPr lang="zh-TW" altLang="en-US" sz="3600" dirty="0"/>
              <a:t>歷年制</a:t>
            </a:r>
            <a:r>
              <a:rPr lang="en-US" altLang="zh-TW" sz="3600" dirty="0"/>
              <a:t>=</a:t>
            </a:r>
            <a:r>
              <a:rPr lang="zh-TW" altLang="en-US" sz="3600" dirty="0"/>
              <a:t>周年制</a:t>
            </a:r>
            <a:r>
              <a:rPr lang="en-US" altLang="zh-TW" sz="3600" dirty="0"/>
              <a:t>+</a:t>
            </a:r>
            <a:r>
              <a:rPr lang="zh-TW" altLang="en-US" sz="4800" dirty="0">
                <a:solidFill>
                  <a:srgbClr val="FF0000"/>
                </a:solidFill>
              </a:rPr>
              <a:t>約定</a:t>
            </a:r>
            <a:r>
              <a:rPr lang="zh-TW" altLang="en-US" sz="3600" dirty="0"/>
              <a:t>按比例</a:t>
            </a:r>
            <a:r>
              <a:rPr lang="zh-TW" altLang="en-US" sz="4800" dirty="0">
                <a:solidFill>
                  <a:srgbClr val="FF0000"/>
                </a:solidFill>
              </a:rPr>
              <a:t>先</a:t>
            </a:r>
            <a:r>
              <a:rPr lang="zh-TW" altLang="en-US" sz="3600" dirty="0"/>
              <a:t>給</a:t>
            </a:r>
            <a:endParaRPr lang="en-US" altLang="zh-TW" sz="3600" b="1" dirty="0"/>
          </a:p>
        </p:txBody>
      </p:sp>
      <p:sp>
        <p:nvSpPr>
          <p:cNvPr id="24" name="投影片編號版面配置區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5735-7A12-4622-B55E-489FD9D23424}" type="slidenum">
              <a:rPr lang="en-US" altLang="zh-TW" smtClean="0"/>
              <a:pPr/>
              <a:t>12</a:t>
            </a:fld>
            <a:endParaRPr lang="en-US" altLang="zh-TW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2731943" y="4663798"/>
            <a:ext cx="3653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u="sng" dirty="0"/>
              <a:t>依細則草案</a:t>
            </a:r>
            <a:r>
              <a:rPr lang="en-US" altLang="zh-TW" sz="2000" b="1" u="sng" dirty="0"/>
              <a:t>§ 24</a:t>
            </a:r>
            <a:r>
              <a:rPr lang="zh-TW" altLang="en-US" sz="2000" b="1" u="sng" dirty="0"/>
              <a:t>約定為歷年制</a:t>
            </a:r>
          </a:p>
        </p:txBody>
      </p:sp>
      <p:graphicFrame>
        <p:nvGraphicFramePr>
          <p:cNvPr id="35" name="表格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455712"/>
              </p:ext>
            </p:extLst>
          </p:nvPr>
        </p:nvGraphicFramePr>
        <p:xfrm>
          <a:off x="93689" y="1425171"/>
          <a:ext cx="889638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659">
                  <a:extLst>
                    <a:ext uri="{9D8B030D-6E8A-4147-A177-3AD203B41FA5}">
                      <a16:colId xmlns:a16="http://schemas.microsoft.com/office/drawing/2014/main" val="2120083318"/>
                    </a:ext>
                  </a:extLst>
                </a:gridCol>
                <a:gridCol w="2205531">
                  <a:extLst>
                    <a:ext uri="{9D8B030D-6E8A-4147-A177-3AD203B41FA5}">
                      <a16:colId xmlns:a16="http://schemas.microsoft.com/office/drawing/2014/main" val="4270538550"/>
                    </a:ext>
                  </a:extLst>
                </a:gridCol>
                <a:gridCol w="2224095">
                  <a:extLst>
                    <a:ext uri="{9D8B030D-6E8A-4147-A177-3AD203B41FA5}">
                      <a16:colId xmlns:a16="http://schemas.microsoft.com/office/drawing/2014/main" val="2921690596"/>
                    </a:ext>
                  </a:extLst>
                </a:gridCol>
                <a:gridCol w="2224095">
                  <a:extLst>
                    <a:ext uri="{9D8B030D-6E8A-4147-A177-3AD203B41FA5}">
                      <a16:colId xmlns:a16="http://schemas.microsoft.com/office/drawing/2014/main" val="2799599374"/>
                    </a:ext>
                  </a:extLst>
                </a:gridCol>
              </a:tblGrid>
              <a:tr h="18705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106</a:t>
                      </a:r>
                      <a:r>
                        <a:rPr lang="zh-TW" altLang="en-US" dirty="0"/>
                        <a:t>年</a:t>
                      </a:r>
                    </a:p>
                  </a:txBody>
                  <a:tcP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107</a:t>
                      </a:r>
                      <a:r>
                        <a:rPr lang="zh-TW" altLang="en-US" dirty="0"/>
                        <a:t>年</a:t>
                      </a:r>
                    </a:p>
                  </a:txBody>
                  <a:tcP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108</a:t>
                      </a:r>
                      <a:r>
                        <a:rPr lang="zh-TW" altLang="en-US" dirty="0"/>
                        <a:t>年</a:t>
                      </a:r>
                    </a:p>
                  </a:txBody>
                  <a:tcP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109</a:t>
                      </a:r>
                      <a:r>
                        <a:rPr lang="zh-TW" altLang="en-US" dirty="0"/>
                        <a:t>年</a:t>
                      </a:r>
                    </a:p>
                  </a:txBody>
                  <a:tcPr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536936"/>
                  </a:ext>
                </a:extLst>
              </a:tr>
            </a:tbl>
          </a:graphicData>
        </a:graphic>
      </p:graphicFrame>
      <p:cxnSp>
        <p:nvCxnSpPr>
          <p:cNvPr id="47" name="直線單箭頭接點 46"/>
          <p:cNvCxnSpPr>
            <a:cxnSpLocks/>
          </p:cNvCxnSpPr>
          <p:nvPr/>
        </p:nvCxnSpPr>
        <p:spPr>
          <a:xfrm flipV="1">
            <a:off x="60386" y="3685999"/>
            <a:ext cx="8652662" cy="3079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文字方塊 51"/>
          <p:cNvSpPr txBox="1"/>
          <p:nvPr/>
        </p:nvSpPr>
        <p:spPr>
          <a:xfrm>
            <a:off x="1769026" y="3717269"/>
            <a:ext cx="648071" cy="338554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dirty="0"/>
              <a:t>12/31</a:t>
            </a:r>
            <a:endParaRPr lang="en-US" altLang="zh-TW" sz="1600" b="1" dirty="0"/>
          </a:p>
        </p:txBody>
      </p:sp>
      <p:sp>
        <p:nvSpPr>
          <p:cNvPr id="53" name="文字方塊 52"/>
          <p:cNvSpPr txBox="1"/>
          <p:nvPr/>
        </p:nvSpPr>
        <p:spPr>
          <a:xfrm>
            <a:off x="3118007" y="3668115"/>
            <a:ext cx="727406" cy="338554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dirty="0"/>
              <a:t>07/01</a:t>
            </a:r>
            <a:endParaRPr lang="en-US" altLang="zh-TW" sz="1600" b="1" dirty="0"/>
          </a:p>
        </p:txBody>
      </p:sp>
      <p:sp>
        <p:nvSpPr>
          <p:cNvPr id="54" name="文字方塊 53"/>
          <p:cNvSpPr txBox="1"/>
          <p:nvPr/>
        </p:nvSpPr>
        <p:spPr>
          <a:xfrm>
            <a:off x="813094" y="3696479"/>
            <a:ext cx="648071" cy="338554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dirty="0"/>
              <a:t>07/01</a:t>
            </a:r>
            <a:endParaRPr lang="en-US" altLang="zh-TW" sz="1600" b="1" dirty="0"/>
          </a:p>
        </p:txBody>
      </p:sp>
      <p:sp>
        <p:nvSpPr>
          <p:cNvPr id="55" name="文字方塊 54"/>
          <p:cNvSpPr txBox="1"/>
          <p:nvPr/>
        </p:nvSpPr>
        <p:spPr>
          <a:xfrm>
            <a:off x="5387605" y="3696479"/>
            <a:ext cx="648071" cy="338554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dirty="0"/>
              <a:t>07/01</a:t>
            </a:r>
            <a:endParaRPr lang="en-US" altLang="zh-TW" sz="1600" b="1" dirty="0"/>
          </a:p>
        </p:txBody>
      </p:sp>
      <p:sp>
        <p:nvSpPr>
          <p:cNvPr id="56" name="文字方塊 55"/>
          <p:cNvSpPr txBox="1"/>
          <p:nvPr/>
        </p:nvSpPr>
        <p:spPr>
          <a:xfrm>
            <a:off x="7350490" y="3690058"/>
            <a:ext cx="648071" cy="338554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dirty="0"/>
              <a:t>07/01</a:t>
            </a:r>
            <a:endParaRPr lang="en-US" altLang="zh-TW" sz="1600" b="1" dirty="0"/>
          </a:p>
        </p:txBody>
      </p:sp>
      <p:sp>
        <p:nvSpPr>
          <p:cNvPr id="57" name="橢圓 56"/>
          <p:cNvSpPr/>
          <p:nvPr/>
        </p:nvSpPr>
        <p:spPr>
          <a:xfrm>
            <a:off x="1996001" y="4037628"/>
            <a:ext cx="712273" cy="369651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800" dirty="0"/>
              <a:t>1/1</a:t>
            </a:r>
            <a:endParaRPr lang="zh-TW" altLang="en-US" sz="1800" dirty="0"/>
          </a:p>
        </p:txBody>
      </p:sp>
      <p:pic>
        <p:nvPicPr>
          <p:cNvPr id="58" name="圖片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4717" y="3706959"/>
            <a:ext cx="725487" cy="493819"/>
          </a:xfrm>
          <a:prstGeom prst="rect">
            <a:avLst/>
          </a:prstGeom>
        </p:spPr>
      </p:pic>
      <p:pic>
        <p:nvPicPr>
          <p:cNvPr id="62" name="圖片 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1981" y="3716792"/>
            <a:ext cx="725487" cy="493819"/>
          </a:xfrm>
          <a:prstGeom prst="rect">
            <a:avLst/>
          </a:prstGeom>
        </p:spPr>
      </p:pic>
      <p:sp>
        <p:nvSpPr>
          <p:cNvPr id="67" name="橢圓 66"/>
          <p:cNvSpPr/>
          <p:nvPr/>
        </p:nvSpPr>
        <p:spPr>
          <a:xfrm>
            <a:off x="6453386" y="3735757"/>
            <a:ext cx="712273" cy="369651"/>
          </a:xfrm>
          <a:prstGeom prst="ellipse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800" dirty="0"/>
              <a:t>1/1</a:t>
            </a:r>
            <a:endParaRPr lang="zh-TW" altLang="en-US" sz="1800" dirty="0"/>
          </a:p>
        </p:txBody>
      </p:sp>
      <p:cxnSp>
        <p:nvCxnSpPr>
          <p:cNvPr id="68" name="直線單箭頭接點 67"/>
          <p:cNvCxnSpPr>
            <a:cxnSpLocks/>
          </p:cNvCxnSpPr>
          <p:nvPr/>
        </p:nvCxnSpPr>
        <p:spPr>
          <a:xfrm flipV="1">
            <a:off x="60386" y="2324329"/>
            <a:ext cx="8531158" cy="2096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文字方塊 68"/>
          <p:cNvSpPr txBox="1"/>
          <p:nvPr/>
        </p:nvSpPr>
        <p:spPr>
          <a:xfrm>
            <a:off x="1727736" y="2362640"/>
            <a:ext cx="648071" cy="338554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dirty="0"/>
              <a:t>12/31</a:t>
            </a:r>
            <a:endParaRPr lang="en-US" altLang="zh-TW" sz="1600" b="1" dirty="0"/>
          </a:p>
        </p:txBody>
      </p:sp>
      <p:sp>
        <p:nvSpPr>
          <p:cNvPr id="70" name="文字方塊 69"/>
          <p:cNvSpPr txBox="1"/>
          <p:nvPr/>
        </p:nvSpPr>
        <p:spPr>
          <a:xfrm>
            <a:off x="3087186" y="2348133"/>
            <a:ext cx="758227" cy="338554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dirty="0"/>
              <a:t>07/01</a:t>
            </a:r>
            <a:endParaRPr lang="en-US" altLang="zh-TW" sz="1600" b="1" dirty="0"/>
          </a:p>
        </p:txBody>
      </p:sp>
      <p:sp>
        <p:nvSpPr>
          <p:cNvPr id="71" name="文字方塊 70"/>
          <p:cNvSpPr txBox="1"/>
          <p:nvPr/>
        </p:nvSpPr>
        <p:spPr>
          <a:xfrm>
            <a:off x="691590" y="2334809"/>
            <a:ext cx="648071" cy="338554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dirty="0"/>
              <a:t>07/01</a:t>
            </a:r>
            <a:endParaRPr lang="en-US" altLang="zh-TW" sz="1600" b="1" dirty="0"/>
          </a:p>
        </p:txBody>
      </p:sp>
      <p:sp>
        <p:nvSpPr>
          <p:cNvPr id="72" name="文字方塊 71"/>
          <p:cNvSpPr txBox="1"/>
          <p:nvPr/>
        </p:nvSpPr>
        <p:spPr>
          <a:xfrm>
            <a:off x="5332220" y="2334809"/>
            <a:ext cx="648071" cy="338554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dirty="0"/>
              <a:t>07/01</a:t>
            </a:r>
            <a:endParaRPr lang="en-US" altLang="zh-TW" sz="1600" b="1" dirty="0"/>
          </a:p>
        </p:txBody>
      </p:sp>
      <p:sp>
        <p:nvSpPr>
          <p:cNvPr id="74" name="文字方塊 73"/>
          <p:cNvSpPr txBox="1"/>
          <p:nvPr/>
        </p:nvSpPr>
        <p:spPr>
          <a:xfrm>
            <a:off x="7369553" y="2348133"/>
            <a:ext cx="648071" cy="338554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dirty="0"/>
              <a:t>07/01</a:t>
            </a:r>
            <a:endParaRPr lang="en-US" altLang="zh-TW" sz="1600" b="1" dirty="0"/>
          </a:p>
        </p:txBody>
      </p:sp>
      <p:graphicFrame>
        <p:nvGraphicFramePr>
          <p:cNvPr id="75" name="表格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397243"/>
              </p:ext>
            </p:extLst>
          </p:nvPr>
        </p:nvGraphicFramePr>
        <p:xfrm>
          <a:off x="2375806" y="1893682"/>
          <a:ext cx="633724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224">
                  <a:extLst>
                    <a:ext uri="{9D8B030D-6E8A-4147-A177-3AD203B41FA5}">
                      <a16:colId xmlns:a16="http://schemas.microsoft.com/office/drawing/2014/main" val="3650741858"/>
                    </a:ext>
                  </a:extLst>
                </a:gridCol>
                <a:gridCol w="2277892">
                  <a:extLst>
                    <a:ext uri="{9D8B030D-6E8A-4147-A177-3AD203B41FA5}">
                      <a16:colId xmlns:a16="http://schemas.microsoft.com/office/drawing/2014/main" val="1612407689"/>
                    </a:ext>
                  </a:extLst>
                </a:gridCol>
                <a:gridCol w="1931049">
                  <a:extLst>
                    <a:ext uri="{9D8B030D-6E8A-4147-A177-3AD203B41FA5}">
                      <a16:colId xmlns:a16="http://schemas.microsoft.com/office/drawing/2014/main" val="1990518441"/>
                    </a:ext>
                  </a:extLst>
                </a:gridCol>
                <a:gridCol w="1062076">
                  <a:extLst>
                    <a:ext uri="{9D8B030D-6E8A-4147-A177-3AD203B41FA5}">
                      <a16:colId xmlns:a16="http://schemas.microsoft.com/office/drawing/2014/main" val="40011098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3</a:t>
                      </a:r>
                      <a:r>
                        <a:rPr lang="zh-TW" altLang="en-US" dirty="0">
                          <a:solidFill>
                            <a:schemeClr val="bg1"/>
                          </a:solidFill>
                        </a:rPr>
                        <a:t>天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7</a:t>
                      </a:r>
                      <a:r>
                        <a:rPr lang="zh-TW" altLang="en-US" dirty="0">
                          <a:solidFill>
                            <a:schemeClr val="bg1"/>
                          </a:solidFill>
                        </a:rPr>
                        <a:t>天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zh-TW" altLang="en-US" dirty="0">
                          <a:solidFill>
                            <a:schemeClr val="bg1"/>
                          </a:solidFill>
                        </a:rPr>
                        <a:t>天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bg1"/>
                          </a:solidFill>
                        </a:rPr>
                        <a:t>14</a:t>
                      </a:r>
                      <a:r>
                        <a:rPr lang="zh-TW" altLang="en-US" dirty="0">
                          <a:solidFill>
                            <a:schemeClr val="bg1"/>
                          </a:solidFill>
                        </a:rPr>
                        <a:t>天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001939"/>
                  </a:ext>
                </a:extLst>
              </a:tr>
            </a:tbl>
          </a:graphicData>
        </a:graphic>
      </p:graphicFrame>
      <p:sp>
        <p:nvSpPr>
          <p:cNvPr id="76" name="矩形 75"/>
          <p:cNvSpPr/>
          <p:nvPr/>
        </p:nvSpPr>
        <p:spPr>
          <a:xfrm>
            <a:off x="2375807" y="1208629"/>
            <a:ext cx="2148069" cy="3294988"/>
          </a:xfrm>
          <a:prstGeom prst="rect">
            <a:avLst/>
          </a:prstGeom>
          <a:noFill/>
          <a:ln w="38100">
            <a:solidFill>
              <a:srgbClr val="0000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7" name="矩形 76"/>
          <p:cNvSpPr/>
          <p:nvPr/>
        </p:nvSpPr>
        <p:spPr>
          <a:xfrm>
            <a:off x="4523876" y="1208629"/>
            <a:ext cx="2271757" cy="3294987"/>
          </a:xfrm>
          <a:prstGeom prst="rect">
            <a:avLst/>
          </a:prstGeom>
          <a:noFill/>
          <a:ln w="38100">
            <a:solidFill>
              <a:srgbClr val="0000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8" name="矩形 77"/>
          <p:cNvSpPr/>
          <p:nvPr/>
        </p:nvSpPr>
        <p:spPr>
          <a:xfrm>
            <a:off x="6795633" y="1208628"/>
            <a:ext cx="1917415" cy="3294988"/>
          </a:xfrm>
          <a:prstGeom prst="rect">
            <a:avLst/>
          </a:prstGeom>
          <a:noFill/>
          <a:ln w="38100">
            <a:solidFill>
              <a:srgbClr val="0000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graphicFrame>
        <p:nvGraphicFramePr>
          <p:cNvPr id="79" name="表格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765246"/>
              </p:ext>
            </p:extLst>
          </p:nvPr>
        </p:nvGraphicFramePr>
        <p:xfrm>
          <a:off x="2375806" y="3301196"/>
          <a:ext cx="6337243" cy="365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56207">
                  <a:extLst>
                    <a:ext uri="{9D8B030D-6E8A-4147-A177-3AD203B41FA5}">
                      <a16:colId xmlns:a16="http://schemas.microsoft.com/office/drawing/2014/main" val="146311658"/>
                    </a:ext>
                  </a:extLst>
                </a:gridCol>
                <a:gridCol w="1056207">
                  <a:extLst>
                    <a:ext uri="{9D8B030D-6E8A-4147-A177-3AD203B41FA5}">
                      <a16:colId xmlns:a16="http://schemas.microsoft.com/office/drawing/2014/main" val="3916786435"/>
                    </a:ext>
                  </a:extLst>
                </a:gridCol>
                <a:gridCol w="1244961">
                  <a:extLst>
                    <a:ext uri="{9D8B030D-6E8A-4147-A177-3AD203B41FA5}">
                      <a16:colId xmlns:a16="http://schemas.microsoft.com/office/drawing/2014/main" val="2580204470"/>
                    </a:ext>
                  </a:extLst>
                </a:gridCol>
                <a:gridCol w="1029076">
                  <a:extLst>
                    <a:ext uri="{9D8B030D-6E8A-4147-A177-3AD203B41FA5}">
                      <a16:colId xmlns:a16="http://schemas.microsoft.com/office/drawing/2014/main" val="2815204568"/>
                    </a:ext>
                  </a:extLst>
                </a:gridCol>
                <a:gridCol w="894585">
                  <a:extLst>
                    <a:ext uri="{9D8B030D-6E8A-4147-A177-3AD203B41FA5}">
                      <a16:colId xmlns:a16="http://schemas.microsoft.com/office/drawing/2014/main" val="2666955786"/>
                    </a:ext>
                  </a:extLst>
                </a:gridCol>
                <a:gridCol w="1056207">
                  <a:extLst>
                    <a:ext uri="{9D8B030D-6E8A-4147-A177-3AD203B41FA5}">
                      <a16:colId xmlns:a16="http://schemas.microsoft.com/office/drawing/2014/main" val="3374633310"/>
                    </a:ext>
                  </a:extLst>
                </a:gridCol>
              </a:tblGrid>
              <a:tr h="32264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r>
                        <a:rPr lang="zh-TW" altLang="en-US" dirty="0"/>
                        <a:t>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+3.5</a:t>
                      </a:r>
                      <a:r>
                        <a:rPr lang="zh-TW" altLang="en-US" dirty="0"/>
                        <a:t>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    </a:t>
                      </a:r>
                      <a:r>
                        <a:rPr lang="en-US" altLang="zh-TW" dirty="0"/>
                        <a:t>3.5</a:t>
                      </a:r>
                      <a:r>
                        <a:rPr lang="zh-TW" altLang="en-US" dirty="0"/>
                        <a:t>天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+5</a:t>
                      </a:r>
                      <a:r>
                        <a:rPr lang="zh-TW" altLang="en-US" dirty="0"/>
                        <a:t>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r>
                        <a:rPr lang="zh-TW" altLang="en-US" dirty="0"/>
                        <a:t>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r>
                        <a:rPr lang="zh-TW" altLang="en-US" dirty="0"/>
                        <a:t>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404860"/>
                  </a:ext>
                </a:extLst>
              </a:tr>
            </a:tbl>
          </a:graphicData>
        </a:graphic>
      </p:graphicFrame>
      <p:sp>
        <p:nvSpPr>
          <p:cNvPr id="80" name="橢圓 79"/>
          <p:cNvSpPr/>
          <p:nvPr/>
        </p:nvSpPr>
        <p:spPr>
          <a:xfrm>
            <a:off x="2019670" y="2722181"/>
            <a:ext cx="712273" cy="369651"/>
          </a:xfrm>
          <a:prstGeom prst="ellipse">
            <a:avLst/>
          </a:prstGeom>
          <a:solidFill>
            <a:schemeClr val="tx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800" dirty="0"/>
              <a:t>1/1</a:t>
            </a:r>
            <a:endParaRPr lang="zh-TW" altLang="en-US" sz="18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691590" y="2654422"/>
            <a:ext cx="648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b="1" dirty="0"/>
              <a:t>到職</a:t>
            </a:r>
          </a:p>
        </p:txBody>
      </p:sp>
      <p:sp>
        <p:nvSpPr>
          <p:cNvPr id="81" name="文字方塊 80"/>
          <p:cNvSpPr txBox="1"/>
          <p:nvPr/>
        </p:nvSpPr>
        <p:spPr>
          <a:xfrm>
            <a:off x="774010" y="4014073"/>
            <a:ext cx="648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b="1" dirty="0"/>
              <a:t>到職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105388"/>
              </p:ext>
            </p:extLst>
          </p:nvPr>
        </p:nvGraphicFramePr>
        <p:xfrm>
          <a:off x="389106" y="5085924"/>
          <a:ext cx="847836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5064">
                  <a:extLst>
                    <a:ext uri="{9D8B030D-6E8A-4147-A177-3AD203B41FA5}">
                      <a16:colId xmlns:a16="http://schemas.microsoft.com/office/drawing/2014/main" val="3282440322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971963748"/>
                    </a:ext>
                  </a:extLst>
                </a:gridCol>
                <a:gridCol w="1060315">
                  <a:extLst>
                    <a:ext uri="{9D8B030D-6E8A-4147-A177-3AD203B41FA5}">
                      <a16:colId xmlns:a16="http://schemas.microsoft.com/office/drawing/2014/main" val="2349185595"/>
                    </a:ext>
                  </a:extLst>
                </a:gridCol>
                <a:gridCol w="1819072">
                  <a:extLst>
                    <a:ext uri="{9D8B030D-6E8A-4147-A177-3AD203B41FA5}">
                      <a16:colId xmlns:a16="http://schemas.microsoft.com/office/drawing/2014/main" val="905177072"/>
                    </a:ext>
                  </a:extLst>
                </a:gridCol>
                <a:gridCol w="2777951">
                  <a:extLst>
                    <a:ext uri="{9D8B030D-6E8A-4147-A177-3AD203B41FA5}">
                      <a16:colId xmlns:a16="http://schemas.microsoft.com/office/drawing/2014/main" val="2395736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歷年制特休</a:t>
                      </a:r>
                    </a:p>
                  </a:txBody>
                  <a:tcPr>
                    <a:solidFill>
                      <a:srgbClr val="41A9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❶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天數</a:t>
                      </a:r>
                    </a:p>
                  </a:txBody>
                  <a:tcPr>
                    <a:solidFill>
                      <a:srgbClr val="41A9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❷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天數</a:t>
                      </a:r>
                    </a:p>
                  </a:txBody>
                  <a:tcPr>
                    <a:solidFill>
                      <a:srgbClr val="41A9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問題一</a:t>
                      </a:r>
                    </a:p>
                  </a:txBody>
                  <a:tcPr>
                    <a:solidFill>
                      <a:srgbClr val="41A90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問題二</a:t>
                      </a:r>
                    </a:p>
                  </a:txBody>
                  <a:tcPr>
                    <a:solidFill>
                      <a:srgbClr val="41A90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56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chemeClr val="tx1"/>
                          </a:solidFill>
                        </a:rPr>
                        <a:t>107.1.1.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41A90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3+3.5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41A90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天</a:t>
                      </a:r>
                    </a:p>
                  </a:txBody>
                  <a:tcPr>
                    <a:solidFill>
                      <a:srgbClr val="41A9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107.6.30</a:t>
                      </a:r>
                      <a:r>
                        <a:rPr lang="zh-TW" altLang="en-US" dirty="0"/>
                        <a:t> 離職</a:t>
                      </a:r>
                      <a:r>
                        <a:rPr lang="en-US" altLang="zh-TW" dirty="0"/>
                        <a:t>?</a:t>
                      </a:r>
                      <a:endParaRPr lang="zh-TW" altLang="en-US" dirty="0"/>
                    </a:p>
                  </a:txBody>
                  <a:tcPr>
                    <a:solidFill>
                      <a:srgbClr val="41A9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107.12.31</a:t>
                      </a:r>
                      <a:r>
                        <a:rPr lang="zh-TW" altLang="en-US" dirty="0"/>
                        <a:t>結算</a:t>
                      </a:r>
                      <a:r>
                        <a:rPr lang="en-US" altLang="zh-TW" dirty="0"/>
                        <a:t>?</a:t>
                      </a:r>
                      <a:endParaRPr lang="zh-TW" altLang="en-US" dirty="0"/>
                    </a:p>
                  </a:txBody>
                  <a:tcPr>
                    <a:solidFill>
                      <a:srgbClr val="41A90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793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108.1.1.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41A90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3.5+5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41A90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天</a:t>
                      </a:r>
                    </a:p>
                  </a:txBody>
                  <a:tcPr>
                    <a:solidFill>
                      <a:srgbClr val="41A9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107.6.30</a:t>
                      </a:r>
                      <a:r>
                        <a:rPr lang="zh-TW" altLang="en-US" dirty="0"/>
                        <a:t> 離職</a:t>
                      </a:r>
                      <a:r>
                        <a:rPr lang="en-US" altLang="zh-TW" dirty="0"/>
                        <a:t>?</a:t>
                      </a:r>
                      <a:endParaRPr lang="zh-TW" altLang="en-US" dirty="0"/>
                    </a:p>
                  </a:txBody>
                  <a:tcPr>
                    <a:solidFill>
                      <a:srgbClr val="41A9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108.12.31</a:t>
                      </a:r>
                      <a:r>
                        <a:rPr lang="zh-TW" altLang="en-US" dirty="0"/>
                        <a:t>結算</a:t>
                      </a:r>
                      <a:r>
                        <a:rPr lang="en-US" altLang="zh-TW" dirty="0"/>
                        <a:t>?</a:t>
                      </a:r>
                      <a:endParaRPr lang="zh-TW" altLang="en-US" dirty="0"/>
                    </a:p>
                  </a:txBody>
                  <a:tcPr>
                    <a:solidFill>
                      <a:srgbClr val="41A90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863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109.1.1.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41A90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5+7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41A90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天</a:t>
                      </a:r>
                    </a:p>
                  </a:txBody>
                  <a:tcPr>
                    <a:solidFill>
                      <a:srgbClr val="41A9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107.6.30</a:t>
                      </a:r>
                      <a:r>
                        <a:rPr lang="zh-TW" altLang="en-US" dirty="0"/>
                        <a:t> 離職</a:t>
                      </a:r>
                      <a:r>
                        <a:rPr lang="en-US" altLang="zh-TW" dirty="0"/>
                        <a:t>?</a:t>
                      </a:r>
                      <a:endParaRPr lang="zh-TW" altLang="en-US" dirty="0"/>
                    </a:p>
                  </a:txBody>
                  <a:tcPr>
                    <a:solidFill>
                      <a:srgbClr val="41A9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109.12.31</a:t>
                      </a:r>
                      <a:r>
                        <a:rPr lang="zh-TW" altLang="en-US" dirty="0"/>
                        <a:t>結算</a:t>
                      </a:r>
                      <a:r>
                        <a:rPr lang="en-US" altLang="zh-TW" dirty="0"/>
                        <a:t>?</a:t>
                      </a:r>
                      <a:endParaRPr lang="zh-TW" altLang="en-US" dirty="0"/>
                    </a:p>
                  </a:txBody>
                  <a:tcPr>
                    <a:solidFill>
                      <a:srgbClr val="41A90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459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279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如何扣回特別休假工資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000" dirty="0"/>
              <a:t>發文字號：	勞動條 </a:t>
            </a:r>
            <a:r>
              <a:rPr lang="en-US" altLang="zh-TW" sz="2000" dirty="0"/>
              <a:t>3</a:t>
            </a:r>
            <a:r>
              <a:rPr lang="zh-TW" altLang="en-US" sz="2000" dirty="0"/>
              <a:t>字第 </a:t>
            </a:r>
            <a:r>
              <a:rPr lang="en-US" altLang="zh-TW" sz="2000" dirty="0"/>
              <a:t>1050131754 </a:t>
            </a:r>
            <a:r>
              <a:rPr lang="zh-TW" altLang="en-US" sz="2000" dirty="0"/>
              <a:t>號</a:t>
            </a:r>
          </a:p>
          <a:p>
            <a:r>
              <a:rPr lang="zh-TW" altLang="en-US" sz="2000" dirty="0"/>
              <a:t>發文日期：	民國 </a:t>
            </a:r>
            <a:r>
              <a:rPr lang="en-US" altLang="zh-TW" sz="2000" dirty="0"/>
              <a:t>105 </a:t>
            </a:r>
            <a:r>
              <a:rPr lang="zh-TW" altLang="en-US" sz="2000" dirty="0"/>
              <a:t>年 </a:t>
            </a:r>
            <a:r>
              <a:rPr lang="en-US" altLang="zh-TW" sz="2000" dirty="0"/>
              <a:t>08 </a:t>
            </a:r>
            <a:r>
              <a:rPr lang="zh-TW" altLang="en-US" sz="2000" dirty="0"/>
              <a:t>月 </a:t>
            </a:r>
            <a:r>
              <a:rPr lang="en-US" altLang="zh-TW" sz="2000" dirty="0"/>
              <a:t>02 </a:t>
            </a:r>
            <a:r>
              <a:rPr lang="zh-TW" altLang="en-US" sz="2000" dirty="0"/>
              <a:t>日</a:t>
            </a:r>
          </a:p>
          <a:p>
            <a:r>
              <a:rPr lang="zh-TW" altLang="en-US" sz="2000" dirty="0"/>
              <a:t>要　　旨：	特別休假如勞資雙方約定依曆年制分段或</a:t>
            </a:r>
            <a:r>
              <a:rPr lang="zh-TW" altLang="en-US" sz="2000" b="1" dirty="0">
                <a:solidFill>
                  <a:srgbClr val="FF0000"/>
                </a:solidFill>
              </a:rPr>
              <a:t>預先給假</a:t>
            </a:r>
            <a:r>
              <a:rPr lang="zh-TW" altLang="en-US" sz="2000" dirty="0"/>
              <a:t>，並無不可，惟給假標準仍不得低於相關規定，至預先給予特休，於離職時擬追溯扣回休假日數多於法定日數之工資等事項，應由</a:t>
            </a:r>
            <a:r>
              <a:rPr lang="zh-TW" altLang="en-US" sz="2000" dirty="0">
                <a:solidFill>
                  <a:srgbClr val="FF0000"/>
                </a:solidFill>
              </a:rPr>
              <a:t>雙方協商或於工作規則明</a:t>
            </a:r>
            <a:r>
              <a:rPr lang="zh-TW" altLang="en-US" sz="2000" dirty="0"/>
              <a:t>定，並報主管</a:t>
            </a:r>
          </a:p>
          <a:p>
            <a:r>
              <a:rPr lang="zh-TW" altLang="en-US" sz="2000" dirty="0"/>
              <a:t>機關核備，如有爭議時，非雇主單方面所能認定，</a:t>
            </a:r>
            <a:r>
              <a:rPr lang="zh-TW" altLang="en-US" sz="2000" dirty="0">
                <a:solidFill>
                  <a:srgbClr val="FF0000"/>
                </a:solidFill>
              </a:rPr>
              <a:t>不得逕自扣發薪資</a:t>
            </a:r>
          </a:p>
          <a:p>
            <a:r>
              <a:rPr lang="zh-TW" altLang="en-US" sz="2000" dirty="0"/>
              <a:t>主    旨：所詢特別休假以年度計算並預先給假疑義，復請查照。</a:t>
            </a:r>
          </a:p>
          <a:p>
            <a:r>
              <a:rPr lang="zh-TW" altLang="en-US" sz="2000" dirty="0"/>
              <a:t>說    明：</a:t>
            </a:r>
            <a:endParaRPr lang="en-US" altLang="zh-TW" sz="2000" dirty="0"/>
          </a:p>
          <a:p>
            <a:r>
              <a:rPr lang="zh-TW" altLang="en-US" sz="2000" dirty="0"/>
              <a:t>一、復貴局 </a:t>
            </a:r>
            <a:r>
              <a:rPr lang="en-US" altLang="zh-TW" sz="2000" dirty="0"/>
              <a:t>105  </a:t>
            </a:r>
            <a:r>
              <a:rPr lang="zh-TW" altLang="en-US" sz="2000" dirty="0"/>
              <a:t>年 </a:t>
            </a:r>
            <a:r>
              <a:rPr lang="en-US" altLang="zh-TW" sz="2000" dirty="0"/>
              <a:t>6  </a:t>
            </a:r>
            <a:r>
              <a:rPr lang="zh-TW" altLang="en-US" sz="2000" dirty="0"/>
              <a:t>月 </a:t>
            </a:r>
            <a:r>
              <a:rPr lang="en-US" altLang="zh-TW" sz="2000" dirty="0"/>
              <a:t>13 </a:t>
            </a:r>
            <a:r>
              <a:rPr lang="zh-TW" altLang="en-US" sz="2000" dirty="0"/>
              <a:t>日南環字第 </a:t>
            </a:r>
            <a:r>
              <a:rPr lang="en-US" altLang="zh-TW" sz="2000" dirty="0"/>
              <a:t>1050014681 </a:t>
            </a:r>
            <a:r>
              <a:rPr lang="zh-TW" altLang="en-US" sz="2000" dirty="0"/>
              <a:t>號函。</a:t>
            </a:r>
          </a:p>
          <a:p>
            <a:r>
              <a:rPr lang="zh-TW" altLang="en-US" sz="2000" dirty="0"/>
              <a:t>二、依勞動基準法第 </a:t>
            </a:r>
            <a:r>
              <a:rPr lang="en-US" altLang="zh-TW" sz="2000" dirty="0"/>
              <a:t>38 </a:t>
            </a:r>
            <a:r>
              <a:rPr lang="zh-TW" altLang="en-US" sz="2000" dirty="0"/>
              <a:t>條及其施行細則第 </a:t>
            </a:r>
            <a:r>
              <a:rPr lang="en-US" altLang="zh-TW" sz="2000" dirty="0"/>
              <a:t>24 </a:t>
            </a:r>
            <a:r>
              <a:rPr lang="zh-TW" altLang="en-US" sz="2000" dirty="0"/>
              <a:t>條有關特別休假規定，勞</a:t>
            </a:r>
          </a:p>
          <a:p>
            <a:r>
              <a:rPr lang="zh-TW" altLang="en-US" sz="2000" dirty="0"/>
              <a:t>              工於工作滿 </a:t>
            </a:r>
            <a:r>
              <a:rPr lang="en-US" altLang="zh-TW" sz="2000" dirty="0"/>
              <a:t>1  </a:t>
            </a:r>
            <a:r>
              <a:rPr lang="zh-TW" altLang="en-US" sz="2000" dirty="0"/>
              <a:t>年之翌日如仍在職，即取得請休特別休假之權利。勞</a:t>
            </a:r>
          </a:p>
          <a:p>
            <a:r>
              <a:rPr lang="zh-TW" altLang="en-US" sz="2000" dirty="0"/>
              <a:t>              資雙方如約定依曆年制分段或預先給假，並無不可，惟給假標準仍不</a:t>
            </a:r>
          </a:p>
          <a:p>
            <a:r>
              <a:rPr lang="zh-TW" altLang="en-US" sz="2000" dirty="0"/>
              <a:t>              得低於前開規定。案內事業單位於各該年度給予勞工之特別休假日數</a:t>
            </a:r>
          </a:p>
          <a:p>
            <a:r>
              <a:rPr lang="zh-TW" altLang="en-US" sz="2000" dirty="0"/>
              <a:t>              是否適法，仍請先行釐清。</a:t>
            </a:r>
          </a:p>
          <a:p>
            <a:r>
              <a:rPr lang="zh-TW" altLang="en-US" sz="2000" dirty="0"/>
              <a:t>         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FCC2-977D-49B5-93BA-6A14762E1790}" type="slidenum">
              <a:rPr lang="en-US" altLang="zh-TW" smtClean="0"/>
              <a:pPr/>
              <a:t>13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周建序</a:t>
            </a:r>
            <a:r>
              <a:rPr lang="en-US" altLang="zh-TW"/>
              <a:t>/</a:t>
            </a:r>
            <a:r>
              <a:rPr lang="zh-TW" altLang="en-US"/>
              <a:t>和諧法律</a:t>
            </a:r>
            <a:r>
              <a:rPr lang="en-US" altLang="zh-TW"/>
              <a:t>/</a:t>
            </a:r>
            <a:r>
              <a:rPr lang="zh-TW" altLang="en-US"/>
              <a:t>和諧管顧  編著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72273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000" dirty="0"/>
              <a:t>三、復查勞動基準法係規定勞動條件之最低標準，雇主採行預先給予特別</a:t>
            </a:r>
          </a:p>
          <a:p>
            <a:r>
              <a:rPr lang="zh-TW" altLang="en-US" sz="2000" dirty="0"/>
              <a:t>              休假方式，於勞工離職時，擬追溯扣回休假日數多於法定日數之工資</a:t>
            </a:r>
          </a:p>
          <a:p>
            <a:r>
              <a:rPr lang="zh-TW" altLang="en-US" sz="2000" dirty="0"/>
              <a:t>              等事項，應由勞雇雙方協商議定，或於工作規則中明定，報事業單位</a:t>
            </a:r>
          </a:p>
          <a:p>
            <a:r>
              <a:rPr lang="zh-TW" altLang="en-US" sz="2000" dirty="0"/>
              <a:t>              所在地之勞工行政主管機關核備。</a:t>
            </a:r>
          </a:p>
          <a:p>
            <a:r>
              <a:rPr lang="zh-TW" altLang="en-US" sz="2000" dirty="0"/>
              <a:t>四、次依勞動基準法第 </a:t>
            </a:r>
            <a:r>
              <a:rPr lang="en-US" altLang="zh-TW" sz="2000" dirty="0"/>
              <a:t>22 </a:t>
            </a:r>
            <a:r>
              <a:rPr lang="zh-TW" altLang="en-US" sz="2000" dirty="0"/>
              <a:t>條第 </a:t>
            </a:r>
            <a:r>
              <a:rPr lang="en-US" altLang="zh-TW" sz="2000" dirty="0"/>
              <a:t>2  </a:t>
            </a:r>
            <a:r>
              <a:rPr lang="zh-TW" altLang="en-US" sz="2000" dirty="0"/>
              <a:t>項規定「</a:t>
            </a:r>
            <a:r>
              <a:rPr lang="zh-TW" altLang="en-US" sz="2000" dirty="0">
                <a:solidFill>
                  <a:srgbClr val="FF0000"/>
                </a:solidFill>
              </a:rPr>
              <a:t>工資應全額直接給付勞工。</a:t>
            </a:r>
          </a:p>
          <a:p>
            <a:r>
              <a:rPr lang="zh-TW" altLang="en-US" sz="2000" dirty="0">
                <a:solidFill>
                  <a:srgbClr val="FF0000"/>
                </a:solidFill>
              </a:rPr>
              <a:t>              但法令另有規定或勞雇雙方另有約定者，不在此限。</a:t>
            </a:r>
            <a:r>
              <a:rPr lang="zh-TW" altLang="en-US" sz="2000" dirty="0"/>
              <a:t>」所謂另有約定</a:t>
            </a:r>
          </a:p>
          <a:p>
            <a:r>
              <a:rPr lang="zh-TW" altLang="en-US" sz="2000" dirty="0"/>
              <a:t>              ，</a:t>
            </a:r>
            <a:r>
              <a:rPr lang="zh-TW" altLang="en-US" sz="2000" b="1" dirty="0">
                <a:solidFill>
                  <a:srgbClr val="FF0000"/>
                </a:solidFill>
              </a:rPr>
              <a:t>限於勞雇雙方均無爭議，且勞工同意由其工資中扣取一定金額而言</a:t>
            </a:r>
          </a:p>
          <a:p>
            <a:r>
              <a:rPr lang="zh-TW" altLang="en-US" sz="2000" dirty="0"/>
              <a:t>              ；如勞雇雙方對於約定之內容仍有爭執，自非雇主單方面所能認定，</a:t>
            </a:r>
          </a:p>
          <a:p>
            <a:r>
              <a:rPr lang="zh-TW" altLang="en-US" sz="2000" dirty="0"/>
              <a:t>              應循司法途徑解決，不得逕自扣發薪資。所詢事業單位是否得直接由</a:t>
            </a:r>
          </a:p>
          <a:p>
            <a:r>
              <a:rPr lang="zh-TW" altLang="en-US" sz="2000" dirty="0"/>
              <a:t>              勞工工資扣除應返還之休假日數多於法定日數工資乙節，仍應視其</a:t>
            </a:r>
            <a:r>
              <a:rPr lang="zh-TW" altLang="en-US" sz="2000" dirty="0">
                <a:solidFill>
                  <a:srgbClr val="FF0000"/>
                </a:solidFill>
              </a:rPr>
              <a:t>是</a:t>
            </a:r>
          </a:p>
          <a:p>
            <a:r>
              <a:rPr lang="zh-TW" altLang="en-US" sz="2000" dirty="0">
                <a:solidFill>
                  <a:srgbClr val="FF0000"/>
                </a:solidFill>
              </a:rPr>
              <a:t>              否確經勞工同意且對於約定內容及金額均無爭議等情</a:t>
            </a:r>
            <a:r>
              <a:rPr lang="zh-TW" altLang="en-US" sz="2000" dirty="0"/>
              <a:t>，釐清以判。</a:t>
            </a:r>
          </a:p>
          <a:p>
            <a:r>
              <a:rPr lang="zh-TW" altLang="en-US" sz="2000" dirty="0"/>
              <a:t>正    本：科技部南部科學工業園區管理局</a:t>
            </a:r>
          </a:p>
          <a:p>
            <a:r>
              <a:rPr lang="zh-TW" altLang="en-US" sz="2000" dirty="0"/>
              <a:t>副    本：勞動部勞動條件及就業平等司</a:t>
            </a:r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周建序</a:t>
            </a:r>
            <a:r>
              <a:rPr lang="en-US" altLang="zh-TW"/>
              <a:t>/</a:t>
            </a:r>
            <a:r>
              <a:rPr lang="zh-TW" altLang="en-US"/>
              <a:t>和諧法律</a:t>
            </a:r>
            <a:r>
              <a:rPr lang="en-US" altLang="zh-TW"/>
              <a:t>/</a:t>
            </a:r>
            <a:r>
              <a:rPr lang="zh-TW" altLang="en-US"/>
              <a:t>和諧管顧  編著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5735-7A12-4622-B55E-489FD9D23424}" type="slidenum">
              <a:rPr lang="en-US" altLang="zh-TW" smtClean="0"/>
              <a:pPr/>
              <a:t>14</a:t>
            </a:fld>
            <a:endParaRPr lang="en-US" altLang="zh-TW" dirty="0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6481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/>
              <a:t>補假規定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82380" y="3201466"/>
            <a:ext cx="8352928" cy="2016224"/>
          </a:xfrm>
        </p:spPr>
        <p:txBody>
          <a:bodyPr/>
          <a:lstStyle/>
          <a:p>
            <a:r>
              <a:rPr lang="zh-TW" altLang="en-US" sz="2000" b="1" dirty="0"/>
              <a:t>紀念日及節日實施辦法</a:t>
            </a:r>
            <a:br>
              <a:rPr lang="en-US" altLang="zh-TW" sz="2000" dirty="0"/>
            </a:br>
            <a:r>
              <a:rPr lang="en-US" altLang="zh-TW" sz="2000" dirty="0"/>
              <a:t>103 </a:t>
            </a:r>
            <a:r>
              <a:rPr lang="zh-TW" altLang="en-US" sz="2000" dirty="0"/>
              <a:t>年 </a:t>
            </a:r>
            <a:r>
              <a:rPr lang="en-US" altLang="zh-TW" sz="2000" dirty="0"/>
              <a:t>06 </a:t>
            </a:r>
            <a:r>
              <a:rPr lang="zh-TW" altLang="en-US" sz="2000" dirty="0"/>
              <a:t>月 </a:t>
            </a:r>
            <a:r>
              <a:rPr lang="en-US" altLang="zh-TW" sz="2000" dirty="0"/>
              <a:t>11 </a:t>
            </a:r>
            <a:r>
              <a:rPr lang="zh-TW" altLang="en-US" sz="2000" dirty="0"/>
              <a:t>日第 </a:t>
            </a:r>
            <a:r>
              <a:rPr lang="en-US" altLang="zh-TW" sz="2000" dirty="0"/>
              <a:t>5-1 </a:t>
            </a:r>
            <a:r>
              <a:rPr lang="zh-TW" altLang="en-US" sz="2000" dirty="0"/>
              <a:t>條	 	</a:t>
            </a:r>
          </a:p>
          <a:p>
            <a:r>
              <a:rPr lang="zh-TW" altLang="en-US" sz="2000" dirty="0">
                <a:solidFill>
                  <a:srgbClr val="FF0000"/>
                </a:solidFill>
              </a:rPr>
              <a:t>紀念日及節日之放假日逢</a:t>
            </a:r>
            <a:r>
              <a:rPr lang="zh-TW" altLang="en-US" sz="2000" b="1" dirty="0">
                <a:solidFill>
                  <a:srgbClr val="FF0000"/>
                </a:solidFill>
              </a:rPr>
              <a:t>例假日</a:t>
            </a:r>
            <a:r>
              <a:rPr lang="zh-TW" altLang="en-US" sz="2000" dirty="0">
                <a:solidFill>
                  <a:srgbClr val="FF0000"/>
                </a:solidFill>
              </a:rPr>
              <a:t>應予補假。</a:t>
            </a:r>
            <a:r>
              <a:rPr lang="zh-TW" altLang="en-US" sz="2000" dirty="0"/>
              <a:t>例假日為星期六者於前一個上</a:t>
            </a:r>
          </a:p>
          <a:p>
            <a:r>
              <a:rPr lang="zh-TW" altLang="en-US" sz="2000" dirty="0"/>
              <a:t>班日補假，為星期日者於次一個上班日補假。但農曆除夕及春節放假日逢</a:t>
            </a:r>
          </a:p>
          <a:p>
            <a:r>
              <a:rPr lang="zh-TW" altLang="en-US" sz="2000" dirty="0"/>
              <a:t>例假日，均於次一個上班日補假。</a:t>
            </a:r>
            <a:endParaRPr lang="en-US" altLang="zh-TW" sz="2000" dirty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FCC2-977D-49B5-93BA-6A14762E1790}" type="slidenum">
              <a:rPr lang="en-US" altLang="zh-TW" smtClean="0"/>
              <a:pPr/>
              <a:t>15</a:t>
            </a:fld>
            <a:endParaRPr lang="en-US" altLang="zh-TW"/>
          </a:p>
        </p:txBody>
      </p:sp>
      <p:sp>
        <p:nvSpPr>
          <p:cNvPr id="7" name="矩形 6"/>
          <p:cNvSpPr/>
          <p:nvPr/>
        </p:nvSpPr>
        <p:spPr>
          <a:xfrm>
            <a:off x="582380" y="1333778"/>
            <a:ext cx="74888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第 </a:t>
            </a:r>
            <a:r>
              <a:rPr lang="en-US" altLang="zh-TW" dirty="0"/>
              <a:t>23-1 </a:t>
            </a:r>
            <a:r>
              <a:rPr lang="zh-TW" altLang="en-US" dirty="0"/>
              <a:t>條 </a:t>
            </a:r>
            <a:endParaRPr lang="en-US" altLang="zh-TW" dirty="0"/>
          </a:p>
          <a:p>
            <a:r>
              <a:rPr lang="zh-TW" altLang="en-US" dirty="0">
                <a:solidFill>
                  <a:srgbClr val="FF0000"/>
                </a:solidFill>
              </a:rPr>
              <a:t>本法第三十七條所定休假遇第三十六條所定例假及休息日者，應予補假。</a:t>
            </a:r>
            <a:r>
              <a:rPr lang="zh-TW" altLang="en-US" dirty="0"/>
              <a:t>但不包括本法第三十七條指定應放假之日。</a:t>
            </a:r>
          </a:p>
          <a:p>
            <a:r>
              <a:rPr lang="zh-TW" altLang="en-US" dirty="0">
                <a:solidFill>
                  <a:srgbClr val="FF0000"/>
                </a:solidFill>
              </a:rPr>
              <a:t>前項補假期日，由勞雇雙方協商排定之。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周建序</a:t>
            </a:r>
            <a:r>
              <a:rPr lang="en-US" altLang="zh-TW"/>
              <a:t>/</a:t>
            </a:r>
            <a:r>
              <a:rPr lang="zh-TW" altLang="en-US"/>
              <a:t>和諧法律</a:t>
            </a:r>
            <a:r>
              <a:rPr lang="en-US" altLang="zh-TW"/>
              <a:t>/</a:t>
            </a:r>
            <a:r>
              <a:rPr lang="zh-TW" altLang="en-US"/>
              <a:t>和諧管顧  編著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8105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C2FFF0"/>
            </a:gs>
            <a:gs pos="86000">
              <a:schemeClr val="accent1">
                <a:lumMod val="10000"/>
                <a:lumOff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7463"/>
            <a:ext cx="9144000" cy="1100137"/>
          </a:xfrm>
        </p:spPr>
        <p:txBody>
          <a:bodyPr/>
          <a:lstStyle/>
          <a:p>
            <a:r>
              <a:rPr lang="zh-TW" altLang="en-US" sz="3200" b="1" dirty="0">
                <a:solidFill>
                  <a:srgbClr val="FF3300"/>
                </a:solidFill>
              </a:rPr>
              <a:t>謝謝各位的聆聽與指教！</a:t>
            </a:r>
            <a:endParaRPr lang="zh-TW" altLang="en-US" sz="3200" u="sng" dirty="0">
              <a:solidFill>
                <a:srgbClr val="0000CC"/>
              </a:solidFill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58993" y="2006465"/>
            <a:ext cx="3474878" cy="554355"/>
          </a:xfrm>
        </p:spPr>
        <p:txBody>
          <a:bodyPr/>
          <a:lstStyle/>
          <a:p>
            <a:pPr algn="ctr"/>
            <a:endParaRPr lang="en-US" altLang="zh-TW" sz="3200" dirty="0">
              <a:solidFill>
                <a:srgbClr val="00B050"/>
              </a:solidFill>
            </a:endParaRPr>
          </a:p>
          <a:p>
            <a:pPr algn="ctr"/>
            <a:endParaRPr lang="en-US" altLang="zh-TW" sz="3200" dirty="0">
              <a:solidFill>
                <a:srgbClr val="00B050"/>
              </a:solidFill>
            </a:endParaRPr>
          </a:p>
          <a:p>
            <a:pPr algn="ctr"/>
            <a:r>
              <a:rPr lang="en-US" altLang="zh-TW" sz="3200" dirty="0">
                <a:solidFill>
                  <a:srgbClr val="00B050"/>
                </a:solidFill>
              </a:rPr>
              <a:t>Line  @fnq4850k</a:t>
            </a:r>
            <a:r>
              <a:rPr lang="zh-TW" altLang="en-US" sz="32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91025-D03F-4465-B017-36AF02BC53D0}" type="slidenum">
              <a:rPr lang="en-US" altLang="zh-TW" smtClean="0">
                <a:solidFill>
                  <a:srgbClr val="000000"/>
                </a:solidFill>
              </a:rPr>
              <a:pPr/>
              <a:t>16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86868" y="6147017"/>
            <a:ext cx="33840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和諧律師事務所敬邀</a:t>
            </a:r>
          </a:p>
        </p:txBody>
      </p:sp>
      <p:sp>
        <p:nvSpPr>
          <p:cNvPr id="6" name="矩形 5"/>
          <p:cNvSpPr/>
          <p:nvPr/>
        </p:nvSpPr>
        <p:spPr>
          <a:xfrm>
            <a:off x="2596432" y="1142132"/>
            <a:ext cx="37753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b="1" u="sng" dirty="0">
                <a:solidFill>
                  <a:srgbClr val="000000"/>
                </a:solidFill>
                <a:latin typeface="Times New Roman"/>
                <a:ea typeface="新細明體"/>
              </a:rPr>
              <a:t>周建序老師主講</a:t>
            </a:r>
            <a:endParaRPr lang="zh-TW" altLang="en-US" u="sng" dirty="0">
              <a:solidFill>
                <a:srgbClr val="00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4775579" y="2481269"/>
            <a:ext cx="37679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賜教處：</a:t>
            </a:r>
          </a:p>
          <a:p>
            <a:r>
              <a:rPr lang="zh-TW" altLang="en-US" dirty="0"/>
              <a:t>和諧國際法律事務所</a:t>
            </a:r>
            <a:endParaRPr lang="en-US" altLang="zh-TW" dirty="0"/>
          </a:p>
          <a:p>
            <a:r>
              <a:rPr lang="zh-TW" altLang="en-US" dirty="0"/>
              <a:t>電話</a:t>
            </a:r>
            <a:r>
              <a:rPr lang="en-US" altLang="zh-TW" dirty="0"/>
              <a:t>:02-29495910  </a:t>
            </a:r>
          </a:p>
          <a:p>
            <a:r>
              <a:rPr lang="zh-TW" altLang="en-US" dirty="0"/>
              <a:t>周建序</a:t>
            </a:r>
            <a:endParaRPr lang="en-US" altLang="zh-TW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655" y="2645248"/>
            <a:ext cx="3763094" cy="3467653"/>
          </a:xfrm>
          <a:prstGeom prst="rect">
            <a:avLst/>
          </a:prstGeom>
        </p:spPr>
      </p:pic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>
                <a:solidFill>
                  <a:srgbClr val="3333CC"/>
                </a:solidFill>
              </a:rPr>
              <a:t>周建序</a:t>
            </a:r>
            <a:r>
              <a:rPr lang="en-US" altLang="zh-TW">
                <a:solidFill>
                  <a:srgbClr val="3333CC"/>
                </a:solidFill>
              </a:rPr>
              <a:t>/</a:t>
            </a:r>
            <a:r>
              <a:rPr lang="zh-TW" altLang="en-US">
                <a:solidFill>
                  <a:srgbClr val="3333CC"/>
                </a:solidFill>
              </a:rPr>
              <a:t>和諧法律</a:t>
            </a:r>
            <a:r>
              <a:rPr lang="en-US" altLang="zh-TW">
                <a:solidFill>
                  <a:srgbClr val="3333CC"/>
                </a:solidFill>
              </a:rPr>
              <a:t>/</a:t>
            </a:r>
            <a:r>
              <a:rPr lang="zh-TW" altLang="en-US">
                <a:solidFill>
                  <a:srgbClr val="3333CC"/>
                </a:solidFill>
              </a:rPr>
              <a:t>和諧管顧  編著</a:t>
            </a:r>
            <a:endParaRPr lang="en-US" altLang="zh-TW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23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8831" y="-23837"/>
            <a:ext cx="7772400" cy="1143000"/>
          </a:xfrm>
        </p:spPr>
        <p:txBody>
          <a:bodyPr/>
          <a:lstStyle/>
          <a:p>
            <a:r>
              <a:rPr lang="zh-TW" altLang="en-US" dirty="0"/>
              <a:t>最新細則草案暨特別休假詳解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8831" y="1119163"/>
            <a:ext cx="7772400" cy="4114800"/>
          </a:xfrm>
        </p:spPr>
        <p:txBody>
          <a:bodyPr/>
          <a:lstStyle/>
          <a:p>
            <a:r>
              <a:rPr lang="en-US" altLang="zh-TW" dirty="0"/>
              <a:t>1</a:t>
            </a:r>
            <a:r>
              <a:rPr lang="en-US" altLang="zh-TW" sz="2400" dirty="0"/>
              <a:t>.</a:t>
            </a:r>
            <a:r>
              <a:rPr lang="zh-TW" altLang="en-US" sz="2400" dirty="0"/>
              <a:t>不列計算平均工資之期日或期間有那些</a:t>
            </a:r>
            <a:r>
              <a:rPr lang="en-US" altLang="zh-TW" sz="2400" dirty="0"/>
              <a:t>?	</a:t>
            </a:r>
          </a:p>
          <a:p>
            <a:r>
              <a:rPr lang="en-US" altLang="zh-TW" sz="2400" dirty="0"/>
              <a:t>2.</a:t>
            </a:r>
            <a:r>
              <a:rPr lang="zh-TW" altLang="en-US" sz="2400" dirty="0"/>
              <a:t>勞動契約應約定事項有那些</a:t>
            </a:r>
            <a:r>
              <a:rPr lang="en-US" altLang="zh-TW" sz="2400" dirty="0"/>
              <a:t>?</a:t>
            </a:r>
          </a:p>
          <a:p>
            <a:r>
              <a:rPr lang="en-US" altLang="zh-TW" sz="2400" dirty="0"/>
              <a:t>3.</a:t>
            </a:r>
            <a:r>
              <a:rPr lang="zh-TW" altLang="en-US" sz="2400" dirty="0"/>
              <a:t>基本工資</a:t>
            </a:r>
            <a:r>
              <a:rPr lang="zh-TW" altLang="en-US" sz="2400" dirty="0">
                <a:solidFill>
                  <a:srgbClr val="FF0000"/>
                </a:solidFill>
              </a:rPr>
              <a:t>是否包含休息日休假日及例假日加給之工資</a:t>
            </a:r>
            <a:r>
              <a:rPr lang="en-US" altLang="zh-TW" sz="2400" dirty="0">
                <a:solidFill>
                  <a:srgbClr val="FF0000"/>
                </a:solidFill>
              </a:rPr>
              <a:t>?</a:t>
            </a:r>
          </a:p>
          <a:p>
            <a:r>
              <a:rPr lang="en-US" altLang="zh-TW" sz="2400" dirty="0"/>
              <a:t>4.</a:t>
            </a:r>
            <a:r>
              <a:rPr lang="zh-TW" altLang="en-US" sz="2400" dirty="0">
                <a:solidFill>
                  <a:srgbClr val="FF0000"/>
                </a:solidFill>
              </a:rPr>
              <a:t>工資各項計算明細期內容應包含哪些</a:t>
            </a:r>
            <a:r>
              <a:rPr lang="en-US" altLang="zh-TW" sz="2400" dirty="0">
                <a:solidFill>
                  <a:srgbClr val="FF0000"/>
                </a:solidFill>
              </a:rPr>
              <a:t>?</a:t>
            </a:r>
          </a:p>
          <a:p>
            <a:r>
              <a:rPr lang="en-US" altLang="zh-TW" sz="2400" dirty="0"/>
              <a:t>5.</a:t>
            </a:r>
            <a:r>
              <a:rPr lang="zh-TW" altLang="en-US" sz="2400" dirty="0"/>
              <a:t>承上</a:t>
            </a:r>
            <a:r>
              <a:rPr lang="en-US" altLang="zh-TW" sz="2400" dirty="0"/>
              <a:t>,</a:t>
            </a:r>
            <a:r>
              <a:rPr lang="zh-TW" altLang="en-US" sz="2400" dirty="0"/>
              <a:t>雇主提供給勞工前項明細的</a:t>
            </a:r>
            <a:r>
              <a:rPr lang="zh-TW" altLang="en-US" sz="2400" dirty="0">
                <a:solidFill>
                  <a:srgbClr val="FF0000"/>
                </a:solidFill>
              </a:rPr>
              <a:t>型式包含哪些</a:t>
            </a:r>
            <a:r>
              <a:rPr lang="en-US" altLang="zh-TW" sz="2400" dirty="0">
                <a:solidFill>
                  <a:srgbClr val="FF0000"/>
                </a:solidFill>
              </a:rPr>
              <a:t>?</a:t>
            </a:r>
            <a:r>
              <a:rPr lang="zh-TW" altLang="en-US" sz="2400" dirty="0">
                <a:solidFill>
                  <a:srgbClr val="FF0000"/>
                </a:solidFill>
              </a:rPr>
              <a:t>電子檔可以嗎</a:t>
            </a:r>
            <a:r>
              <a:rPr lang="en-US" altLang="zh-TW" sz="2400" dirty="0">
                <a:solidFill>
                  <a:srgbClr val="FF0000"/>
                </a:solidFill>
              </a:rPr>
              <a:t>?</a:t>
            </a:r>
          </a:p>
          <a:p>
            <a:r>
              <a:rPr lang="en-US" altLang="zh-TW" sz="2400" dirty="0"/>
              <a:t>6.</a:t>
            </a:r>
            <a:r>
              <a:rPr lang="zh-TW" altLang="en-US" sz="2400" dirty="0"/>
              <a:t>變形工時、延長工時及變更例假、休息日</a:t>
            </a:r>
            <a:r>
              <a:rPr lang="zh-TW" altLang="en-US" sz="2400" b="1" dirty="0">
                <a:solidFill>
                  <a:srgbClr val="FF0000"/>
                </a:solidFill>
              </a:rPr>
              <a:t>雇主應如何操作？</a:t>
            </a:r>
          </a:p>
          <a:p>
            <a:r>
              <a:rPr lang="en-US" altLang="zh-TW" sz="2400" dirty="0"/>
              <a:t>7.</a:t>
            </a:r>
            <a:r>
              <a:rPr lang="zh-TW" altLang="en-US" sz="2400" dirty="0"/>
              <a:t>勞基法所定延長工時的定義為何</a:t>
            </a:r>
            <a:r>
              <a:rPr lang="en-US" altLang="zh-TW" sz="2400" dirty="0"/>
              <a:t>?</a:t>
            </a:r>
          </a:p>
          <a:p>
            <a:r>
              <a:rPr lang="en-US" altLang="zh-TW" sz="2400" dirty="0"/>
              <a:t>8.</a:t>
            </a:r>
            <a:r>
              <a:rPr lang="zh-TW" altLang="en-US" sz="2400" dirty="0"/>
              <a:t>勞基法第</a:t>
            </a:r>
            <a:r>
              <a:rPr lang="en-US" altLang="zh-TW" sz="2400" dirty="0"/>
              <a:t>30</a:t>
            </a:r>
            <a:r>
              <a:rPr lang="zh-TW" altLang="en-US" sz="2400" dirty="0"/>
              <a:t>條第五項出勤紀錄的定義</a:t>
            </a:r>
            <a:r>
              <a:rPr lang="en-US" altLang="zh-TW" sz="2400" dirty="0"/>
              <a:t>?</a:t>
            </a:r>
            <a:r>
              <a:rPr lang="zh-TW" altLang="en-US" sz="2400" b="1" dirty="0">
                <a:solidFill>
                  <a:srgbClr val="FF0000"/>
                </a:solidFill>
              </a:rPr>
              <a:t>勞檢時或勞工申請時雇主僅能提供的型式為何</a:t>
            </a:r>
            <a:r>
              <a:rPr lang="en-US" altLang="zh-TW" sz="2400" b="1" dirty="0">
                <a:solidFill>
                  <a:srgbClr val="FF0000"/>
                </a:solidFill>
              </a:rPr>
              <a:t>?</a:t>
            </a:r>
          </a:p>
          <a:p>
            <a:r>
              <a:rPr lang="en-US" altLang="zh-TW" sz="2400" dirty="0"/>
              <a:t>9.</a:t>
            </a:r>
            <a:r>
              <a:rPr lang="zh-TW" altLang="en-US" sz="2400" dirty="0"/>
              <a:t>補假期日如何決定</a:t>
            </a:r>
            <a:r>
              <a:rPr lang="en-US" altLang="zh-TW" sz="2400" dirty="0"/>
              <a:t>?</a:t>
            </a:r>
            <a:r>
              <a:rPr lang="zh-TW" altLang="en-US" sz="2400" b="1" dirty="0">
                <a:solidFill>
                  <a:srgbClr val="FF0000"/>
                </a:solidFill>
              </a:rPr>
              <a:t>選舉日要補假嗎</a:t>
            </a:r>
            <a:r>
              <a:rPr lang="en-US" altLang="zh-TW" sz="24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FCC2-977D-49B5-93BA-6A14762E1790}" type="slidenum">
              <a:rPr lang="en-US" altLang="zh-TW" smtClean="0"/>
              <a:pPr/>
              <a:t>2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周建序</a:t>
            </a:r>
            <a:r>
              <a:rPr lang="en-US" altLang="zh-TW"/>
              <a:t>/</a:t>
            </a:r>
            <a:r>
              <a:rPr lang="zh-TW" altLang="en-US"/>
              <a:t>和諧法律</a:t>
            </a:r>
            <a:r>
              <a:rPr lang="en-US" altLang="zh-TW"/>
              <a:t>/</a:t>
            </a:r>
            <a:r>
              <a:rPr lang="zh-TW" altLang="en-US"/>
              <a:t>和諧管顧  編著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82749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209" y="0"/>
            <a:ext cx="7772400" cy="1143000"/>
          </a:xfrm>
        </p:spPr>
        <p:txBody>
          <a:bodyPr/>
          <a:lstStyle/>
          <a:p>
            <a:r>
              <a:rPr lang="zh-TW" altLang="en-US" dirty="0"/>
              <a:t>特別休假詳解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114800"/>
          </a:xfrm>
        </p:spPr>
        <p:txBody>
          <a:bodyPr/>
          <a:lstStyle/>
          <a:p>
            <a:r>
              <a:rPr lang="en-US" altLang="zh-TW" sz="2000" dirty="0"/>
              <a:t>10.</a:t>
            </a:r>
            <a:r>
              <a:rPr lang="zh-TW" altLang="en-US" sz="2000" dirty="0"/>
              <a:t>特別休假有</a:t>
            </a:r>
            <a:r>
              <a:rPr lang="zh-TW" altLang="en-US" sz="2000" dirty="0">
                <a:solidFill>
                  <a:srgbClr val="FF0000"/>
                </a:solidFill>
              </a:rPr>
              <a:t>那三種制度</a:t>
            </a:r>
            <a:r>
              <a:rPr lang="en-US" altLang="zh-TW" sz="2000" dirty="0">
                <a:solidFill>
                  <a:srgbClr val="FF0000"/>
                </a:solidFill>
              </a:rPr>
              <a:t>?</a:t>
            </a:r>
          </a:p>
          <a:p>
            <a:r>
              <a:rPr lang="en-US" altLang="zh-TW" sz="2000" dirty="0"/>
              <a:t>11.</a:t>
            </a:r>
            <a:r>
              <a:rPr lang="zh-TW" altLang="en-US" sz="2000" dirty="0"/>
              <a:t>勞資雙方應</a:t>
            </a:r>
            <a:r>
              <a:rPr lang="zh-TW" altLang="en-US" sz="2000" dirty="0">
                <a:solidFill>
                  <a:srgbClr val="FF0000"/>
                </a:solidFill>
              </a:rPr>
              <a:t>如何決定特別休假採何種制度</a:t>
            </a:r>
            <a:r>
              <a:rPr lang="en-US" altLang="zh-TW" sz="2000" dirty="0">
                <a:solidFill>
                  <a:srgbClr val="FF0000"/>
                </a:solidFill>
              </a:rPr>
              <a:t>?</a:t>
            </a:r>
          </a:p>
          <a:p>
            <a:r>
              <a:rPr lang="en-US" altLang="zh-TW" sz="2000" dirty="0"/>
              <a:t>12.</a:t>
            </a:r>
            <a:r>
              <a:rPr lang="zh-TW" altLang="en-US" sz="2000" dirty="0"/>
              <a:t>承上</a:t>
            </a:r>
            <a:r>
              <a:rPr lang="en-US" altLang="zh-TW" sz="2000" dirty="0"/>
              <a:t>,</a:t>
            </a:r>
            <a:r>
              <a:rPr lang="zh-TW" altLang="en-US" sz="2000" dirty="0"/>
              <a:t>特別休假歷年制每年年度終結</a:t>
            </a:r>
            <a:r>
              <a:rPr lang="zh-TW" altLang="en-US" sz="2000" dirty="0">
                <a:solidFill>
                  <a:srgbClr val="FF0000"/>
                </a:solidFill>
              </a:rPr>
              <a:t>如何計給該年度特別休假日數</a:t>
            </a:r>
            <a:r>
              <a:rPr lang="en-US" altLang="zh-TW" sz="2000" dirty="0">
                <a:solidFill>
                  <a:srgbClr val="FF0000"/>
                </a:solidFill>
              </a:rPr>
              <a:t>?</a:t>
            </a:r>
          </a:p>
          <a:p>
            <a:r>
              <a:rPr lang="en-US" altLang="zh-TW" sz="2000" dirty="0"/>
              <a:t>13.</a:t>
            </a:r>
            <a:r>
              <a:rPr lang="zh-TW" altLang="en-US" sz="2000" dirty="0"/>
              <a:t>承上</a:t>
            </a:r>
            <a:r>
              <a:rPr lang="en-US" altLang="zh-TW" sz="2000" dirty="0"/>
              <a:t>,</a:t>
            </a:r>
            <a:r>
              <a:rPr lang="zh-TW" altLang="en-US" sz="2000" dirty="0"/>
              <a:t>如日數未滿一天</a:t>
            </a:r>
            <a:r>
              <a:rPr lang="zh-TW" altLang="en-US" sz="2000" dirty="0">
                <a:solidFill>
                  <a:srgbClr val="FF0000"/>
                </a:solidFill>
              </a:rPr>
              <a:t>又該如何計給</a:t>
            </a:r>
            <a:r>
              <a:rPr lang="en-US" altLang="zh-TW" sz="2000" dirty="0">
                <a:solidFill>
                  <a:srgbClr val="FF0000"/>
                </a:solidFill>
              </a:rPr>
              <a:t>?</a:t>
            </a:r>
          </a:p>
          <a:p>
            <a:r>
              <a:rPr lang="en-US" altLang="zh-TW" sz="2000" dirty="0"/>
              <a:t>14.</a:t>
            </a:r>
            <a:r>
              <a:rPr lang="zh-TW" altLang="en-US" sz="2000" dirty="0"/>
              <a:t>承上</a:t>
            </a:r>
            <a:r>
              <a:rPr lang="en-US" altLang="zh-TW" sz="2000" dirty="0"/>
              <a:t>,</a:t>
            </a:r>
            <a:r>
              <a:rPr lang="zh-TW" altLang="en-US" sz="2000" dirty="0"/>
              <a:t>勞工特別休假日數及排定的權利</a:t>
            </a:r>
            <a:r>
              <a:rPr lang="en-US" altLang="zh-TW" sz="2000" dirty="0">
                <a:solidFill>
                  <a:srgbClr val="FF0000"/>
                </a:solidFill>
              </a:rPr>
              <a:t>,</a:t>
            </a:r>
            <a:r>
              <a:rPr lang="zh-TW" altLang="en-US" sz="2000" dirty="0">
                <a:solidFill>
                  <a:srgbClr val="FF0000"/>
                </a:solidFill>
              </a:rPr>
              <a:t>雇主應於何時告知</a:t>
            </a:r>
            <a:r>
              <a:rPr lang="en-US" altLang="zh-TW" sz="2000" dirty="0">
                <a:solidFill>
                  <a:srgbClr val="FF0000"/>
                </a:solidFill>
              </a:rPr>
              <a:t>?</a:t>
            </a:r>
          </a:p>
          <a:p>
            <a:r>
              <a:rPr lang="en-US" altLang="zh-TW" sz="2000" dirty="0"/>
              <a:t>15.</a:t>
            </a:r>
            <a:r>
              <a:rPr lang="zh-TW" altLang="en-US" sz="2000" dirty="0"/>
              <a:t>承上</a:t>
            </a:r>
            <a:r>
              <a:rPr lang="en-US" altLang="zh-TW" sz="2000" dirty="0"/>
              <a:t>,</a:t>
            </a:r>
            <a:r>
              <a:rPr lang="zh-TW" altLang="en-US" sz="2000" dirty="0"/>
              <a:t>勞工未休完特別休假日數工資</a:t>
            </a:r>
            <a:r>
              <a:rPr lang="en-US" altLang="zh-TW" sz="2000" dirty="0"/>
              <a:t>,</a:t>
            </a:r>
            <a:r>
              <a:rPr lang="zh-TW" altLang="en-US" sz="2000" dirty="0">
                <a:solidFill>
                  <a:srgbClr val="FF0000"/>
                </a:solidFill>
              </a:rPr>
              <a:t>雇主應如何計算</a:t>
            </a:r>
            <a:r>
              <a:rPr lang="en-US" altLang="zh-TW" sz="2000" dirty="0">
                <a:solidFill>
                  <a:srgbClr val="FF0000"/>
                </a:solidFill>
              </a:rPr>
              <a:t>?</a:t>
            </a:r>
          </a:p>
          <a:p>
            <a:r>
              <a:rPr lang="en-US" altLang="zh-TW" sz="2000" dirty="0"/>
              <a:t>16.</a:t>
            </a:r>
            <a:r>
              <a:rPr lang="zh-TW" altLang="en-US" sz="2000" dirty="0"/>
              <a:t>承上</a:t>
            </a:r>
            <a:r>
              <a:rPr lang="en-US" altLang="zh-TW" sz="2000" dirty="0"/>
              <a:t>,</a:t>
            </a:r>
            <a:r>
              <a:rPr lang="zh-TW" altLang="en-US" sz="2000" dirty="0"/>
              <a:t>若為年度終結之情形</a:t>
            </a:r>
            <a:r>
              <a:rPr lang="en-US" altLang="zh-TW" sz="2000" dirty="0"/>
              <a:t>,</a:t>
            </a:r>
            <a:r>
              <a:rPr lang="zh-TW" altLang="en-US" sz="2000" dirty="0">
                <a:solidFill>
                  <a:srgbClr val="FF0000"/>
                </a:solidFill>
              </a:rPr>
              <a:t>雇主給付此工資之期限為何</a:t>
            </a:r>
            <a:r>
              <a:rPr lang="en-US" altLang="zh-TW" sz="2000" dirty="0">
                <a:solidFill>
                  <a:srgbClr val="FF0000"/>
                </a:solidFill>
              </a:rPr>
              <a:t>? </a:t>
            </a:r>
          </a:p>
          <a:p>
            <a:r>
              <a:rPr lang="en-US" altLang="zh-TW" sz="2000" dirty="0"/>
              <a:t>17.</a:t>
            </a:r>
            <a:r>
              <a:rPr lang="zh-TW" altLang="en-US" sz="2000" dirty="0"/>
              <a:t>承上</a:t>
            </a:r>
            <a:r>
              <a:rPr lang="en-US" altLang="zh-TW" sz="2000" dirty="0"/>
              <a:t>,</a:t>
            </a:r>
            <a:r>
              <a:rPr lang="zh-TW" altLang="en-US" sz="2000" dirty="0"/>
              <a:t>若為契約終止之情形</a:t>
            </a:r>
            <a:r>
              <a:rPr lang="en-US" altLang="zh-TW" sz="2000" dirty="0"/>
              <a:t>,</a:t>
            </a:r>
            <a:r>
              <a:rPr lang="zh-TW" altLang="en-US" sz="2000" dirty="0">
                <a:solidFill>
                  <a:srgbClr val="FF0000"/>
                </a:solidFill>
              </a:rPr>
              <a:t>雇主給付此工資之期限為何</a:t>
            </a:r>
            <a:r>
              <a:rPr lang="en-US" altLang="zh-TW" sz="2000" dirty="0">
                <a:solidFill>
                  <a:srgbClr val="FF0000"/>
                </a:solidFill>
              </a:rPr>
              <a:t>?</a:t>
            </a:r>
          </a:p>
          <a:p>
            <a:r>
              <a:rPr lang="en-US" altLang="zh-TW" sz="2000" dirty="0"/>
              <a:t>18.</a:t>
            </a:r>
            <a:r>
              <a:rPr lang="zh-TW" altLang="en-US" sz="2000" dirty="0"/>
              <a:t>承上</a:t>
            </a:r>
            <a:r>
              <a:rPr lang="en-US" altLang="zh-TW" sz="2000" dirty="0"/>
              <a:t>,</a:t>
            </a:r>
            <a:r>
              <a:rPr lang="zh-TW" altLang="en-US" sz="2000" dirty="0"/>
              <a:t>雇主書面通知勞工特別休假未休完日數工資</a:t>
            </a:r>
            <a:r>
              <a:rPr lang="zh-TW" altLang="en-US" sz="2000" dirty="0">
                <a:solidFill>
                  <a:srgbClr val="FF0000"/>
                </a:solidFill>
              </a:rPr>
              <a:t>之期限為何</a:t>
            </a:r>
            <a:r>
              <a:rPr lang="en-US" altLang="zh-TW" sz="2000" dirty="0">
                <a:solidFill>
                  <a:srgbClr val="FF0000"/>
                </a:solidFill>
              </a:rPr>
              <a:t>?</a:t>
            </a:r>
          </a:p>
          <a:p>
            <a:r>
              <a:rPr lang="en-US" altLang="zh-TW" sz="2000" dirty="0"/>
              <a:t>19.</a:t>
            </a:r>
            <a:r>
              <a:rPr lang="zh-TW" altLang="en-US" sz="2000" dirty="0"/>
              <a:t>承上</a:t>
            </a:r>
            <a:r>
              <a:rPr lang="en-US" altLang="zh-TW" sz="2000" dirty="0"/>
              <a:t>,</a:t>
            </a:r>
            <a:r>
              <a:rPr lang="zh-TW" altLang="en-US" sz="2000" dirty="0"/>
              <a:t>雇主書面通知勞工特別休假未休完日數工資</a:t>
            </a:r>
            <a:r>
              <a:rPr lang="zh-TW" altLang="en-US" sz="2000" dirty="0">
                <a:solidFill>
                  <a:srgbClr val="FF0000"/>
                </a:solidFill>
              </a:rPr>
              <a:t>之形式為何</a:t>
            </a:r>
            <a:r>
              <a:rPr lang="en-US" altLang="zh-TW" sz="2000" dirty="0">
                <a:solidFill>
                  <a:srgbClr val="FF0000"/>
                </a:solidFill>
              </a:rPr>
              <a:t>?</a:t>
            </a:r>
          </a:p>
          <a:p>
            <a:r>
              <a:rPr lang="en-US" altLang="zh-TW" sz="2000" dirty="0"/>
              <a:t>20.</a:t>
            </a:r>
            <a:r>
              <a:rPr lang="zh-TW" altLang="en-US" sz="2000" dirty="0"/>
              <a:t>勞基法第</a:t>
            </a:r>
            <a:r>
              <a:rPr lang="en-US" altLang="zh-TW" sz="2000" dirty="0"/>
              <a:t>39</a:t>
            </a:r>
            <a:r>
              <a:rPr lang="zh-TW" altLang="en-US" sz="2000" dirty="0"/>
              <a:t>條所定之</a:t>
            </a:r>
            <a:r>
              <a:rPr lang="zh-TW" altLang="en-US" sz="2000" dirty="0">
                <a:solidFill>
                  <a:srgbClr val="FF0000"/>
                </a:solidFill>
              </a:rPr>
              <a:t>休假所指為</a:t>
            </a:r>
            <a:r>
              <a:rPr lang="zh-TW" altLang="en-US" dirty="0">
                <a:solidFill>
                  <a:srgbClr val="FF0000"/>
                </a:solidFill>
              </a:rPr>
              <a:t>何</a:t>
            </a:r>
            <a:r>
              <a:rPr lang="en-US" altLang="zh-TW" dirty="0">
                <a:solidFill>
                  <a:srgbClr val="FF0000"/>
                </a:solidFill>
              </a:rPr>
              <a:t>?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FCC2-977D-49B5-93BA-6A14762E1790}" type="slidenum">
              <a:rPr lang="en-US" altLang="zh-TW" smtClean="0"/>
              <a:pPr/>
              <a:t>3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周建序</a:t>
            </a:r>
            <a:r>
              <a:rPr lang="en-US" altLang="zh-TW"/>
              <a:t>/</a:t>
            </a:r>
            <a:r>
              <a:rPr lang="zh-TW" altLang="en-US"/>
              <a:t>和諧法律</a:t>
            </a:r>
            <a:r>
              <a:rPr lang="en-US" altLang="zh-TW"/>
              <a:t>/</a:t>
            </a:r>
            <a:r>
              <a:rPr lang="zh-TW" altLang="en-US"/>
              <a:t>和諧管顧  編著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70223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2004" y="0"/>
            <a:ext cx="7772400" cy="1064217"/>
          </a:xfrm>
        </p:spPr>
        <p:txBody>
          <a:bodyPr/>
          <a:lstStyle/>
          <a:p>
            <a:r>
              <a:rPr lang="zh-TW" altLang="en-US" sz="3600" dirty="0"/>
              <a:t>第</a:t>
            </a:r>
            <a:r>
              <a:rPr lang="en-US" altLang="zh-TW" sz="3600" dirty="0"/>
              <a:t>30-1</a:t>
            </a:r>
            <a:r>
              <a:rPr lang="zh-TW" altLang="en-US" sz="3600" dirty="0"/>
              <a:t>變形工時排班方式</a:t>
            </a:r>
            <a:r>
              <a:rPr lang="en-US" altLang="zh-TW" sz="3600" dirty="0"/>
              <a:t>1</a:t>
            </a:r>
            <a:br>
              <a:rPr lang="en-US" altLang="zh-TW" sz="3600" dirty="0"/>
            </a:br>
            <a:r>
              <a:rPr lang="zh-TW" altLang="en-US" sz="3600" b="1" dirty="0"/>
              <a:t>勞工</a:t>
            </a:r>
            <a:r>
              <a:rPr lang="zh-TW" altLang="en-US" sz="3600" b="1" dirty="0">
                <a:solidFill>
                  <a:srgbClr val="FF0000"/>
                </a:solidFill>
              </a:rPr>
              <a:t>每</a:t>
            </a:r>
            <a:r>
              <a:rPr lang="zh-TW" altLang="en-US" sz="3600" b="1" dirty="0"/>
              <a:t>二週內至少應有二之例假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FCC2-977D-49B5-93BA-6A14762E1790}" type="slidenum">
              <a:rPr lang="en-US" altLang="zh-TW" smtClean="0"/>
              <a:pPr/>
              <a:t>4</a:t>
            </a:fld>
            <a:endParaRPr lang="en-US" altLang="zh-TW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878739"/>
              </p:ext>
            </p:extLst>
          </p:nvPr>
        </p:nvGraphicFramePr>
        <p:xfrm>
          <a:off x="631066" y="3166039"/>
          <a:ext cx="8229600" cy="2049780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四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 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2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 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 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3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556284" y="5206251"/>
            <a:ext cx="836104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600" dirty="0"/>
              <a:t>1.</a:t>
            </a:r>
            <a:r>
              <a:rPr lang="zh-TW" altLang="en-US" sz="1600" u="sng" dirty="0">
                <a:solidFill>
                  <a:srgbClr val="FF0000"/>
                </a:solidFill>
              </a:rPr>
              <a:t>四週內正常工作時數</a:t>
            </a:r>
            <a:r>
              <a:rPr lang="zh-TW" altLang="en-US" sz="1600" dirty="0"/>
              <a:t>分配於其他工作日之時數，每日不得超過二小時，</a:t>
            </a:r>
            <a:r>
              <a:rPr lang="zh-TW" altLang="en-US" sz="1600" b="1" u="sng" dirty="0">
                <a:solidFill>
                  <a:srgbClr val="FF0000"/>
                </a:solidFill>
              </a:rPr>
              <a:t>不受前條第二項至第四項規定之限制。</a:t>
            </a:r>
          </a:p>
          <a:p>
            <a:r>
              <a:rPr lang="en-US" altLang="zh-TW" sz="1600" dirty="0"/>
              <a:t>2.</a:t>
            </a:r>
            <a:r>
              <a:rPr lang="zh-TW" altLang="en-US" sz="1600" dirty="0"/>
              <a:t>當日正常工時達十小時者，其延長之工作時間不得超過二小時。</a:t>
            </a:r>
          </a:p>
          <a:p>
            <a:r>
              <a:rPr lang="en-US" altLang="zh-TW" sz="1600" dirty="0"/>
              <a:t>3.</a:t>
            </a:r>
            <a:r>
              <a:rPr lang="zh-TW" altLang="en-US" b="1" dirty="0"/>
              <a:t>勞工</a:t>
            </a:r>
            <a:r>
              <a:rPr lang="zh-TW" altLang="en-US" b="1" dirty="0">
                <a:solidFill>
                  <a:srgbClr val="FF0000"/>
                </a:solidFill>
              </a:rPr>
              <a:t>每</a:t>
            </a:r>
            <a:r>
              <a:rPr lang="zh-TW" altLang="en-US" b="1" dirty="0"/>
              <a:t>二週內至少應有二之例假，</a:t>
            </a:r>
            <a:r>
              <a:rPr lang="en-US" altLang="zh-TW" sz="1600" dirty="0"/>
              <a:t>(</a:t>
            </a:r>
            <a:r>
              <a:rPr lang="zh-TW" altLang="en-US" sz="1600" strike="dblStrike" dirty="0"/>
              <a:t>，不受第三十六條之限制</a:t>
            </a:r>
            <a:r>
              <a:rPr lang="zh-TW" altLang="en-US" sz="1600" dirty="0"/>
              <a:t>。</a:t>
            </a:r>
            <a:r>
              <a:rPr lang="en-US" altLang="zh-TW" sz="1600" dirty="0"/>
              <a:t>)</a:t>
            </a:r>
          </a:p>
          <a:p>
            <a:r>
              <a:rPr lang="en-US" altLang="zh-TW" sz="1600" b="1" dirty="0">
                <a:solidFill>
                  <a:srgbClr val="FF0000"/>
                </a:solidFill>
              </a:rPr>
              <a:t>4.</a:t>
            </a:r>
            <a:r>
              <a:rPr lang="zh-TW" altLang="en-US" sz="1600" b="1" dirty="0">
                <a:solidFill>
                  <a:srgbClr val="FF0000"/>
                </a:solidFill>
              </a:rPr>
              <a:t>每四週內之例假及休息日至少應有八日</a:t>
            </a:r>
            <a:r>
              <a:rPr lang="en-US" altLang="zh-TW" sz="1600" b="1" dirty="0">
                <a:solidFill>
                  <a:srgbClr val="FF0000"/>
                </a:solidFill>
              </a:rPr>
              <a:t>(</a:t>
            </a:r>
            <a:r>
              <a:rPr lang="zh-TW" altLang="en-US" sz="1600" b="1" dirty="0">
                <a:solidFill>
                  <a:srgbClr val="FF0000"/>
                </a:solidFill>
              </a:rPr>
              <a:t>修正條文</a:t>
            </a:r>
            <a:r>
              <a:rPr lang="en-US" altLang="zh-TW" sz="1600" b="1" dirty="0">
                <a:solidFill>
                  <a:srgbClr val="FF0000"/>
                </a:solidFill>
              </a:rPr>
              <a:t>36</a:t>
            </a:r>
            <a:r>
              <a:rPr lang="zh-TW" altLang="en-US" sz="1600" b="1" dirty="0">
                <a:solidFill>
                  <a:srgbClr val="FF0000"/>
                </a:solidFill>
              </a:rPr>
              <a:t>條</a:t>
            </a:r>
            <a:r>
              <a:rPr lang="en-US" altLang="zh-TW" sz="1600" b="1" dirty="0">
                <a:solidFill>
                  <a:srgbClr val="FF0000"/>
                </a:solidFill>
              </a:rPr>
              <a:t>)</a:t>
            </a:r>
            <a:endParaRPr lang="zh-TW" altLang="en-US" sz="1600" dirty="0"/>
          </a:p>
        </p:txBody>
      </p:sp>
      <p:sp>
        <p:nvSpPr>
          <p:cNvPr id="10" name="矩形 9"/>
          <p:cNvSpPr/>
          <p:nvPr/>
        </p:nvSpPr>
        <p:spPr>
          <a:xfrm>
            <a:off x="1694775" y="3570033"/>
            <a:ext cx="7132934" cy="792088"/>
          </a:xfrm>
          <a:prstGeom prst="rect">
            <a:avLst/>
          </a:prstGeom>
          <a:noFill/>
          <a:ln w="57150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1682489" y="3992098"/>
            <a:ext cx="7145220" cy="792088"/>
          </a:xfrm>
          <a:prstGeom prst="rect">
            <a:avLst/>
          </a:prstGeom>
          <a:noFill/>
          <a:ln w="571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1699806" y="4414163"/>
            <a:ext cx="7143543" cy="792088"/>
          </a:xfrm>
          <a:prstGeom prst="rect">
            <a:avLst/>
          </a:prstGeom>
          <a:noFill/>
          <a:ln w="57150">
            <a:solidFill>
              <a:srgbClr val="04ECE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495557"/>
              </p:ext>
            </p:extLst>
          </p:nvPr>
        </p:nvGraphicFramePr>
        <p:xfrm>
          <a:off x="622004" y="1116259"/>
          <a:ext cx="8229600" cy="2049780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8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四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2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3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周建序</a:t>
            </a:r>
            <a:r>
              <a:rPr lang="en-US" altLang="zh-TW"/>
              <a:t>/</a:t>
            </a:r>
            <a:r>
              <a:rPr lang="zh-TW" altLang="en-US"/>
              <a:t>和諧法律</a:t>
            </a:r>
            <a:r>
              <a:rPr lang="en-US" altLang="zh-TW"/>
              <a:t>/</a:t>
            </a:r>
            <a:r>
              <a:rPr lang="zh-TW" altLang="en-US"/>
              <a:t>和諧管顧  編著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92597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59" y="-28097"/>
            <a:ext cx="7816823" cy="1172191"/>
          </a:xfrm>
        </p:spPr>
        <p:txBody>
          <a:bodyPr/>
          <a:lstStyle/>
          <a:p>
            <a:r>
              <a:rPr lang="zh-TW" altLang="en-US" sz="3600" dirty="0"/>
              <a:t>第</a:t>
            </a:r>
            <a:r>
              <a:rPr lang="en-US" altLang="zh-TW" sz="3600" dirty="0"/>
              <a:t>30-1</a:t>
            </a:r>
            <a:r>
              <a:rPr lang="zh-TW" altLang="en-US" sz="3600" dirty="0"/>
              <a:t>變形工時排班方式</a:t>
            </a:r>
            <a:r>
              <a:rPr lang="en-US" altLang="zh-TW" sz="3600" dirty="0"/>
              <a:t>1</a:t>
            </a:r>
            <a:br>
              <a:rPr lang="en-US" altLang="zh-TW" sz="3600" dirty="0"/>
            </a:br>
            <a:r>
              <a:rPr lang="en-US" altLang="zh-TW" sz="3600" dirty="0"/>
              <a:t>4</a:t>
            </a:r>
            <a:r>
              <a:rPr lang="zh-TW" altLang="en-US" sz="3600" dirty="0"/>
              <a:t>周內連續上班 最多 </a:t>
            </a:r>
            <a:r>
              <a:rPr lang="en-US" altLang="zh-TW" sz="3600" dirty="0"/>
              <a:t>17</a:t>
            </a:r>
            <a:r>
              <a:rPr lang="zh-TW" altLang="en-US" sz="3600" dirty="0"/>
              <a:t>天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FCC2-977D-49B5-93BA-6A14762E1790}" type="slidenum">
              <a:rPr lang="en-US" altLang="zh-TW" smtClean="0"/>
              <a:pPr/>
              <a:t>5</a:t>
            </a:fld>
            <a:endParaRPr lang="en-US" altLang="zh-TW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789983"/>
              </p:ext>
            </p:extLst>
          </p:nvPr>
        </p:nvGraphicFramePr>
        <p:xfrm>
          <a:off x="611560" y="3325916"/>
          <a:ext cx="8229600" cy="2049780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四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 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2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 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 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3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611560" y="5356241"/>
            <a:ext cx="83610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u"/>
            </a:pPr>
            <a:r>
              <a:rPr lang="zh-TW" altLang="en-US" sz="2000" dirty="0"/>
              <a:t>勞工</a:t>
            </a:r>
            <a:r>
              <a:rPr lang="zh-TW" altLang="en-US" sz="2800" b="1" dirty="0">
                <a:solidFill>
                  <a:srgbClr val="FF0000"/>
                </a:solidFill>
              </a:rPr>
              <a:t>每</a:t>
            </a:r>
            <a:r>
              <a:rPr lang="zh-TW" altLang="en-US" sz="2000" dirty="0"/>
              <a:t>二週內至少應有二之例假，</a:t>
            </a:r>
            <a:r>
              <a:rPr lang="en-US" altLang="zh-TW" sz="2000" dirty="0"/>
              <a:t>(</a:t>
            </a:r>
            <a:r>
              <a:rPr lang="zh-TW" altLang="en-US" sz="2000" strike="dblStrike" dirty="0"/>
              <a:t>，不受第三十六條之限制</a:t>
            </a:r>
            <a:r>
              <a:rPr lang="zh-TW" altLang="en-US" sz="2000" dirty="0"/>
              <a:t>。</a:t>
            </a:r>
            <a:r>
              <a:rPr lang="en-US" altLang="zh-TW" sz="2000" dirty="0"/>
              <a:t>)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u"/>
            </a:pPr>
            <a:r>
              <a:rPr lang="zh-TW" altLang="en-US" sz="2000" dirty="0"/>
              <a:t>不論是第</a:t>
            </a:r>
            <a:r>
              <a:rPr lang="en-US" altLang="zh-TW" sz="2000" dirty="0"/>
              <a:t>1,2</a:t>
            </a:r>
            <a:r>
              <a:rPr lang="zh-TW" altLang="en-US" sz="2000" dirty="0"/>
              <a:t>週 </a:t>
            </a:r>
            <a:r>
              <a:rPr lang="en-US" altLang="zh-TW" sz="2000" dirty="0"/>
              <a:t>or</a:t>
            </a:r>
            <a:r>
              <a:rPr lang="zh-TW" altLang="en-US" sz="2000" dirty="0"/>
              <a:t> 第</a:t>
            </a:r>
            <a:r>
              <a:rPr lang="en-US" altLang="zh-TW" sz="2000" dirty="0"/>
              <a:t>2,3</a:t>
            </a:r>
            <a:r>
              <a:rPr lang="zh-TW" altLang="en-US" sz="2000" dirty="0"/>
              <a:t>週 </a:t>
            </a:r>
            <a:r>
              <a:rPr lang="en-US" altLang="zh-TW" sz="2000" dirty="0"/>
              <a:t>or </a:t>
            </a:r>
            <a:r>
              <a:rPr lang="zh-TW" altLang="en-US" sz="2000" dirty="0"/>
              <a:t>第</a:t>
            </a:r>
            <a:r>
              <a:rPr lang="en-US" altLang="zh-TW" sz="2000" dirty="0"/>
              <a:t>3,4</a:t>
            </a:r>
            <a:r>
              <a:rPr lang="zh-TW" altLang="en-US" sz="2000" dirty="0"/>
              <a:t>均有符合每二周應有二日例假</a:t>
            </a:r>
            <a:r>
              <a:rPr lang="en-US" altLang="zh-TW" sz="2000" dirty="0"/>
              <a:t>!</a:t>
            </a:r>
          </a:p>
        </p:txBody>
      </p:sp>
      <p:sp>
        <p:nvSpPr>
          <p:cNvPr id="10" name="矩形 9"/>
          <p:cNvSpPr/>
          <p:nvPr/>
        </p:nvSpPr>
        <p:spPr>
          <a:xfrm>
            <a:off x="1633140" y="3764047"/>
            <a:ext cx="7218628" cy="792088"/>
          </a:xfrm>
          <a:prstGeom prst="rect">
            <a:avLst/>
          </a:prstGeom>
          <a:noFill/>
          <a:ln w="57150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1633140" y="4133570"/>
            <a:ext cx="7208020" cy="771723"/>
          </a:xfrm>
          <a:prstGeom prst="rect">
            <a:avLst/>
          </a:prstGeom>
          <a:noFill/>
          <a:ln w="571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1633140" y="4564153"/>
            <a:ext cx="7208020" cy="792088"/>
          </a:xfrm>
          <a:prstGeom prst="rect">
            <a:avLst/>
          </a:prstGeom>
          <a:noFill/>
          <a:ln w="57150">
            <a:solidFill>
              <a:srgbClr val="04ECE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233831"/>
              </p:ext>
            </p:extLst>
          </p:nvPr>
        </p:nvGraphicFramePr>
        <p:xfrm>
          <a:off x="611560" y="1163549"/>
          <a:ext cx="8229600" cy="2049780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68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四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8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2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8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3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8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周建序</a:t>
            </a:r>
            <a:r>
              <a:rPr lang="en-US" altLang="zh-TW"/>
              <a:t>/</a:t>
            </a:r>
            <a:r>
              <a:rPr lang="zh-TW" altLang="en-US"/>
              <a:t>和諧法律</a:t>
            </a:r>
            <a:r>
              <a:rPr lang="en-US" altLang="zh-TW"/>
              <a:t>/</a:t>
            </a:r>
            <a:r>
              <a:rPr lang="zh-TW" altLang="en-US"/>
              <a:t>和諧管顧  編著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4849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2436"/>
            <a:ext cx="7956376" cy="1213537"/>
          </a:xfrm>
        </p:spPr>
        <p:txBody>
          <a:bodyPr/>
          <a:lstStyle/>
          <a:p>
            <a:r>
              <a:rPr lang="zh-TW" altLang="en-US" sz="2800" b="1" dirty="0"/>
              <a:t>連續上班天數有</a:t>
            </a:r>
            <a:r>
              <a:rPr lang="en-US" altLang="zh-TW" sz="2800" b="1" dirty="0"/>
              <a:t>7</a:t>
            </a:r>
            <a:r>
              <a:rPr lang="zh-TW" altLang="en-US" sz="2800" b="1" dirty="0"/>
              <a:t>天、</a:t>
            </a:r>
            <a:r>
              <a:rPr lang="en-US" altLang="zh-TW" sz="2800" b="1" dirty="0"/>
              <a:t>9</a:t>
            </a:r>
            <a:r>
              <a:rPr lang="zh-TW" altLang="en-US" sz="2800" b="1" dirty="0"/>
              <a:t>天</a:t>
            </a:r>
            <a:r>
              <a:rPr lang="en-US" altLang="zh-TW" sz="2800" b="1" dirty="0"/>
              <a:t>/8</a:t>
            </a:r>
            <a:r>
              <a:rPr lang="zh-TW" altLang="en-US" sz="2800" b="1" dirty="0"/>
              <a:t>天、</a:t>
            </a:r>
            <a:r>
              <a:rPr lang="en-US" altLang="zh-TW" sz="2800" b="1" dirty="0"/>
              <a:t>10</a:t>
            </a:r>
            <a:r>
              <a:rPr lang="zh-TW" altLang="en-US" sz="2800" b="1" dirty="0"/>
              <a:t>天</a:t>
            </a:r>
            <a:r>
              <a:rPr lang="en-US" altLang="zh-TW" sz="2800" b="1" dirty="0"/>
              <a:t>/12</a:t>
            </a:r>
            <a:r>
              <a:rPr lang="zh-TW" altLang="en-US" sz="2800" b="1" dirty="0"/>
              <a:t>天及</a:t>
            </a:r>
            <a:r>
              <a:rPr lang="en-US" altLang="zh-TW" sz="2800" b="1" dirty="0"/>
              <a:t>17</a:t>
            </a:r>
            <a:r>
              <a:rPr lang="zh-TW" altLang="en-US" sz="2800" b="1" dirty="0"/>
              <a:t>天</a:t>
            </a:r>
            <a:br>
              <a:rPr lang="en-US" altLang="zh-TW" sz="2800" b="1" dirty="0"/>
            </a:br>
            <a:r>
              <a:rPr lang="zh-TW" altLang="en-US" sz="3600" b="1" dirty="0">
                <a:solidFill>
                  <a:srgbClr val="FF0000"/>
                </a:solidFill>
              </a:rPr>
              <a:t>連續上班</a:t>
            </a:r>
            <a:r>
              <a:rPr lang="en-US" altLang="zh-TW" sz="3600" b="1" dirty="0">
                <a:solidFill>
                  <a:srgbClr val="FF0000"/>
                </a:solidFill>
              </a:rPr>
              <a:t>24</a:t>
            </a:r>
            <a:r>
              <a:rPr lang="zh-TW" altLang="en-US" sz="3600" b="1" dirty="0">
                <a:solidFill>
                  <a:srgbClr val="FF0000"/>
                </a:solidFill>
              </a:rPr>
              <a:t>天違法至明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FCC2-977D-49B5-93BA-6A14762E1790}" type="slidenum">
              <a:rPr lang="en-US" altLang="zh-TW" smtClean="0">
                <a:solidFill>
                  <a:srgbClr val="000000"/>
                </a:solidFill>
              </a:rPr>
              <a:pPr/>
              <a:t>6</a:t>
            </a:fld>
            <a:endParaRPr lang="en-US" altLang="zh-TW">
              <a:solidFill>
                <a:srgbClr val="000000"/>
              </a:solidFill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1784176" y="2893548"/>
          <a:ext cx="6172200" cy="1573530"/>
        </p:xfrm>
        <a:graphic>
          <a:graphicData uri="http://schemas.openxmlformats.org/drawingml/2006/table">
            <a:tbl>
              <a:tblPr/>
              <a:tblGrid>
                <a:gridCol w="771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47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一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二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三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四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五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六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日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7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 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7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2</a:t>
                      </a: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7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3</a:t>
                      </a: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7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</a:t>
                      </a: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10hr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-28097"/>
            <a:ext cx="1187624" cy="1368865"/>
          </a:xfrm>
          <a:prstGeom prst="rect">
            <a:avLst/>
          </a:prstGeom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/>
          </p:nvPr>
        </p:nvGraphicFramePr>
        <p:xfrm>
          <a:off x="1784176" y="1279565"/>
          <a:ext cx="6172200" cy="1573530"/>
        </p:xfrm>
        <a:graphic>
          <a:graphicData uri="http://schemas.openxmlformats.org/drawingml/2006/table">
            <a:tbl>
              <a:tblPr/>
              <a:tblGrid>
                <a:gridCol w="771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47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一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二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三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四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五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六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日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7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 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17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17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17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7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2</a:t>
                      </a: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 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 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7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3</a:t>
                      </a: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17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17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17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7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</a:t>
                      </a: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marL="68580" marR="68580" marT="34290" marB="342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17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17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596552" y="1266426"/>
            <a:ext cx="1187450" cy="553998"/>
          </a:xfrm>
          <a:prstGeom prst="rect">
            <a:avLst/>
          </a:prstGeom>
          <a:solidFill>
            <a:srgbClr val="3333FF"/>
          </a:solidFill>
        </p:spPr>
        <p:txBody>
          <a:bodyPr wrap="square" rtlCol="0">
            <a:spAutoFit/>
          </a:bodyPr>
          <a:lstStyle/>
          <a:p>
            <a:r>
              <a:rPr lang="zh-TW" altLang="en-US" sz="1500" dirty="0">
                <a:solidFill>
                  <a:schemeClr val="bg1"/>
                </a:solidFill>
                <a:latin typeface="Calibri" panose="020F0502020204030204" pitchFamily="34" charset="0"/>
              </a:rPr>
              <a:t>❶</a:t>
            </a:r>
            <a:r>
              <a:rPr lang="zh-TW" altLang="en-US" sz="1500" b="1" dirty="0">
                <a:solidFill>
                  <a:schemeClr val="bg1"/>
                </a:solidFill>
              </a:rPr>
              <a:t>連續上班</a:t>
            </a:r>
            <a:r>
              <a:rPr lang="en-US" altLang="zh-TW" sz="1500" b="1" dirty="0">
                <a:solidFill>
                  <a:schemeClr val="bg1"/>
                </a:solidFill>
              </a:rPr>
              <a:t>8</a:t>
            </a:r>
            <a:r>
              <a:rPr lang="zh-TW" altLang="en-US" sz="1500" b="1" dirty="0">
                <a:solidFill>
                  <a:schemeClr val="bg1"/>
                </a:solidFill>
              </a:rPr>
              <a:t>天或</a:t>
            </a:r>
            <a:r>
              <a:rPr lang="en-US" altLang="zh-TW" sz="1500" b="1" dirty="0">
                <a:solidFill>
                  <a:schemeClr val="bg1"/>
                </a:solidFill>
              </a:rPr>
              <a:t>10</a:t>
            </a:r>
            <a:r>
              <a:rPr lang="zh-TW" altLang="en-US" sz="1500" b="1" dirty="0">
                <a:solidFill>
                  <a:schemeClr val="bg1"/>
                </a:solidFill>
              </a:rPr>
              <a:t>天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596552" y="2892130"/>
            <a:ext cx="1187450" cy="553998"/>
          </a:xfrm>
          <a:prstGeom prst="rect">
            <a:avLst/>
          </a:prstGeom>
          <a:solidFill>
            <a:srgbClr val="3333FF"/>
          </a:solidFill>
        </p:spPr>
        <p:txBody>
          <a:bodyPr wrap="square" rtlCol="0">
            <a:spAutoFit/>
          </a:bodyPr>
          <a:lstStyle/>
          <a:p>
            <a:r>
              <a:rPr lang="zh-TW" altLang="en-US" sz="1500" dirty="0">
                <a:solidFill>
                  <a:schemeClr val="bg1"/>
                </a:solidFill>
                <a:latin typeface="Calibri" panose="020F0502020204030204" pitchFamily="34" charset="0"/>
              </a:rPr>
              <a:t>❷</a:t>
            </a:r>
            <a:r>
              <a:rPr lang="zh-TW" altLang="en-US" sz="1500" b="1" dirty="0">
                <a:solidFill>
                  <a:schemeClr val="bg1"/>
                </a:solidFill>
              </a:rPr>
              <a:t>連續上班</a:t>
            </a:r>
            <a:r>
              <a:rPr lang="en-US" altLang="zh-TW" sz="1500" b="1" dirty="0">
                <a:solidFill>
                  <a:schemeClr val="bg1"/>
                </a:solidFill>
              </a:rPr>
              <a:t>9</a:t>
            </a:r>
            <a:r>
              <a:rPr lang="zh-TW" altLang="en-US" sz="1500" b="1" dirty="0">
                <a:solidFill>
                  <a:schemeClr val="bg1"/>
                </a:solidFill>
              </a:rPr>
              <a:t>天或</a:t>
            </a:r>
            <a:r>
              <a:rPr lang="en-US" altLang="zh-TW" sz="1500" b="1" dirty="0">
                <a:solidFill>
                  <a:schemeClr val="bg1"/>
                </a:solidFill>
              </a:rPr>
              <a:t>7</a:t>
            </a:r>
            <a:r>
              <a:rPr lang="zh-TW" altLang="en-US" sz="1500" b="1" dirty="0">
                <a:solidFill>
                  <a:schemeClr val="bg1"/>
                </a:solidFill>
              </a:rPr>
              <a:t>天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4002" y="4453255"/>
            <a:ext cx="6172374" cy="1815110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539552" y="4484018"/>
            <a:ext cx="1244450" cy="830997"/>
          </a:xfrm>
          <a:prstGeom prst="rect">
            <a:avLst/>
          </a:prstGeom>
          <a:solidFill>
            <a:srgbClr val="3333FF"/>
          </a:solidFill>
        </p:spPr>
        <p:txBody>
          <a:bodyPr wrap="square" rtlCol="0">
            <a:spAutoFit/>
          </a:bodyPr>
          <a:lstStyle/>
          <a:p>
            <a:r>
              <a:rPr lang="zh-TW" altLang="en-US" sz="1500" dirty="0">
                <a:solidFill>
                  <a:schemeClr val="bg1"/>
                </a:solidFill>
                <a:latin typeface="Calibri" panose="020F0502020204030204" pitchFamily="34" charset="0"/>
              </a:rPr>
              <a:t>❸</a:t>
            </a:r>
            <a:r>
              <a:rPr lang="zh-TW" altLang="en-US" sz="1600" dirty="0">
                <a:solidFill>
                  <a:schemeClr val="bg1"/>
                </a:solidFill>
              </a:rPr>
              <a:t>周期內連續上班</a:t>
            </a:r>
            <a:r>
              <a:rPr lang="en-US" altLang="zh-TW" sz="1600" dirty="0">
                <a:solidFill>
                  <a:schemeClr val="bg1"/>
                </a:solidFill>
              </a:rPr>
              <a:t>12</a:t>
            </a:r>
            <a:r>
              <a:rPr lang="zh-TW" altLang="en-US" sz="1600" dirty="0">
                <a:solidFill>
                  <a:schemeClr val="bg1"/>
                </a:solidFill>
              </a:rPr>
              <a:t>天</a:t>
            </a:r>
            <a:r>
              <a:rPr lang="en-US" altLang="zh-TW" sz="1600" dirty="0">
                <a:solidFill>
                  <a:schemeClr val="bg1"/>
                </a:solidFill>
              </a:rPr>
              <a:t>,</a:t>
            </a:r>
            <a:r>
              <a:rPr lang="zh-TW" altLang="en-US" sz="1600" dirty="0">
                <a:solidFill>
                  <a:schemeClr val="bg1"/>
                </a:solidFill>
              </a:rPr>
              <a:t>連休</a:t>
            </a:r>
            <a:r>
              <a:rPr lang="en-US" altLang="zh-TW" sz="1600" dirty="0">
                <a:solidFill>
                  <a:schemeClr val="bg1"/>
                </a:solidFill>
              </a:rPr>
              <a:t>10</a:t>
            </a:r>
            <a:r>
              <a:rPr lang="zh-TW" altLang="en-US" sz="1600" dirty="0">
                <a:solidFill>
                  <a:schemeClr val="bg1"/>
                </a:solidFill>
              </a:rPr>
              <a:t>天</a:t>
            </a:r>
            <a:endParaRPr lang="zh-TW" altLang="en-US" sz="1500" b="1" dirty="0">
              <a:solidFill>
                <a:schemeClr val="bg1"/>
              </a:solidFill>
            </a:endParaRPr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周建序</a:t>
            </a:r>
            <a:r>
              <a:rPr lang="en-US" altLang="zh-TW"/>
              <a:t>/</a:t>
            </a:r>
            <a:r>
              <a:rPr lang="zh-TW" altLang="en-US"/>
              <a:t>和諧法律</a:t>
            </a:r>
            <a:r>
              <a:rPr lang="en-US" altLang="zh-TW"/>
              <a:t>/</a:t>
            </a:r>
            <a:r>
              <a:rPr lang="zh-TW" altLang="en-US"/>
              <a:t>和諧管顧  編著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60197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5151" y="1151236"/>
            <a:ext cx="1286367" cy="61478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0860" y="-79912"/>
            <a:ext cx="7740352" cy="1231148"/>
          </a:xfrm>
        </p:spPr>
        <p:txBody>
          <a:bodyPr/>
          <a:lstStyle/>
          <a:p>
            <a:r>
              <a:rPr lang="zh-TW" altLang="en-US" sz="3600" dirty="0"/>
              <a:t>周期內</a:t>
            </a:r>
            <a:r>
              <a:rPr lang="zh-TW" altLang="en-US" b="1" dirty="0">
                <a:solidFill>
                  <a:srgbClr val="FF0000"/>
                </a:solidFill>
              </a:rPr>
              <a:t>連</a:t>
            </a:r>
            <a:r>
              <a:rPr lang="zh-TW" altLang="en-US" sz="3600" dirty="0"/>
              <a:t>上</a:t>
            </a:r>
            <a:r>
              <a:rPr lang="en-US" altLang="zh-TW" sz="3600" dirty="0"/>
              <a:t>24</a:t>
            </a:r>
            <a:r>
              <a:rPr lang="zh-TW" altLang="en-US" sz="3600" dirty="0"/>
              <a:t>天班</a:t>
            </a:r>
            <a:r>
              <a:rPr lang="en-US" altLang="zh-TW" sz="3600" dirty="0"/>
              <a:t>,</a:t>
            </a:r>
            <a:br>
              <a:rPr lang="en-US" altLang="zh-TW" sz="3600" dirty="0"/>
            </a:br>
            <a:r>
              <a:rPr lang="zh-TW" altLang="en-US" dirty="0">
                <a:solidFill>
                  <a:srgbClr val="FF0000"/>
                </a:solidFill>
              </a:rPr>
              <a:t>違反了那個條文</a:t>
            </a:r>
            <a:r>
              <a:rPr lang="zh-TW" altLang="en-US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？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FCC2-977D-49B5-93BA-6A14762E1790}" type="slidenum">
              <a:rPr lang="en-US" altLang="zh-TW" smtClean="0">
                <a:solidFill>
                  <a:srgbClr val="000000"/>
                </a:solidFill>
              </a:rPr>
              <a:pPr/>
              <a:t>7</a:t>
            </a:fld>
            <a:endParaRPr lang="en-US" altLang="zh-TW">
              <a:solidFill>
                <a:srgbClr val="000000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/>
          </p:nvPr>
        </p:nvGraphicFramePr>
        <p:xfrm>
          <a:off x="496061" y="1591122"/>
          <a:ext cx="8229600" cy="2093857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四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0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2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3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5896" y="3479313"/>
            <a:ext cx="1365622" cy="60852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1852"/>
            <a:ext cx="1403648" cy="1161586"/>
          </a:xfrm>
          <a:prstGeom prst="rect">
            <a:avLst/>
          </a:prstGeom>
        </p:spPr>
      </p:pic>
      <p:graphicFrame>
        <p:nvGraphicFramePr>
          <p:cNvPr id="10" name="表格 9"/>
          <p:cNvGraphicFramePr>
            <a:graphicFrameLocks noGrp="1"/>
          </p:cNvGraphicFramePr>
          <p:nvPr>
            <p:extLst/>
          </p:nvPr>
        </p:nvGraphicFramePr>
        <p:xfrm>
          <a:off x="496061" y="3969357"/>
          <a:ext cx="8229600" cy="2093857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四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0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2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3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1027" y="4677464"/>
            <a:ext cx="679910" cy="841321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7704" y="4653136"/>
            <a:ext cx="707558" cy="841321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88934" y="5506271"/>
            <a:ext cx="682811" cy="841321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14839" y="5506270"/>
            <a:ext cx="682811" cy="841321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539551" y="4865821"/>
            <a:ext cx="8186109" cy="792088"/>
          </a:xfrm>
          <a:prstGeom prst="rect">
            <a:avLst/>
          </a:prstGeom>
          <a:noFill/>
          <a:ln w="57150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2483768" y="6108416"/>
            <a:ext cx="44050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二週內至少應有二之例假</a:t>
            </a:r>
          </a:p>
        </p:txBody>
      </p:sp>
      <p:sp>
        <p:nvSpPr>
          <p:cNvPr id="15" name="頁尾版面配置區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周建序</a:t>
            </a:r>
            <a:r>
              <a:rPr lang="en-US" altLang="zh-TW"/>
              <a:t>/</a:t>
            </a:r>
            <a:r>
              <a:rPr lang="zh-TW" altLang="en-US"/>
              <a:t>和諧法律</a:t>
            </a:r>
            <a:r>
              <a:rPr lang="en-US" altLang="zh-TW"/>
              <a:t>/</a:t>
            </a:r>
            <a:r>
              <a:rPr lang="zh-TW" altLang="en-US"/>
              <a:t>和諧管顧  編著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9988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5151" y="988738"/>
            <a:ext cx="1286367" cy="61478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9897"/>
            <a:ext cx="7772400" cy="1143000"/>
          </a:xfrm>
        </p:spPr>
        <p:txBody>
          <a:bodyPr/>
          <a:lstStyle/>
          <a:p>
            <a:r>
              <a:rPr lang="zh-TW" altLang="en-US" sz="3600" dirty="0"/>
              <a:t>第</a:t>
            </a:r>
            <a:r>
              <a:rPr lang="en-US" altLang="zh-TW" sz="3600" dirty="0"/>
              <a:t>30-1</a:t>
            </a:r>
            <a:r>
              <a:rPr lang="zh-TW" altLang="en-US" sz="3600" dirty="0"/>
              <a:t>變形工時排班方式</a:t>
            </a:r>
            <a:r>
              <a:rPr lang="en-US" altLang="zh-TW" sz="3600" dirty="0"/>
              <a:t>2</a:t>
            </a:r>
            <a:br>
              <a:rPr lang="en-US" altLang="zh-TW" sz="3600" dirty="0"/>
            </a:br>
            <a:r>
              <a:rPr lang="zh-TW" altLang="en-US" sz="3600" dirty="0"/>
              <a:t>周期內上</a:t>
            </a:r>
            <a:r>
              <a:rPr lang="en-US" altLang="zh-TW" sz="3600" dirty="0"/>
              <a:t>24</a:t>
            </a:r>
            <a:r>
              <a:rPr lang="zh-TW" altLang="en-US" sz="3600" dirty="0"/>
              <a:t>天班</a:t>
            </a:r>
            <a:r>
              <a:rPr lang="en-US" altLang="zh-TW" sz="3600" dirty="0"/>
              <a:t>,</a:t>
            </a:r>
            <a:r>
              <a:rPr lang="zh-TW" altLang="en-US" sz="3600" dirty="0">
                <a:solidFill>
                  <a:srgbClr val="FF0000"/>
                </a:solidFill>
              </a:rPr>
              <a:t>付</a:t>
            </a:r>
            <a:r>
              <a:rPr lang="en-US" altLang="zh-TW" sz="3600" dirty="0">
                <a:solidFill>
                  <a:srgbClr val="FF0000"/>
                </a:solidFill>
              </a:rPr>
              <a:t>4</a:t>
            </a:r>
            <a:r>
              <a:rPr lang="zh-TW" altLang="en-US" sz="3600" dirty="0">
                <a:solidFill>
                  <a:srgbClr val="FF0000"/>
                </a:solidFill>
              </a:rPr>
              <a:t>天加班費</a:t>
            </a:r>
            <a:endParaRPr lang="zh-TW" altLang="en-US" sz="3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FCC2-977D-49B5-93BA-6A14762E1790}" type="slidenum">
              <a:rPr lang="en-US" altLang="zh-TW" smtClean="0">
                <a:solidFill>
                  <a:srgbClr val="000000"/>
                </a:solidFill>
              </a:rPr>
              <a:pPr/>
              <a:t>8</a:t>
            </a:fld>
            <a:endParaRPr lang="en-US" altLang="zh-TW">
              <a:solidFill>
                <a:srgbClr val="000000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/>
          </p:nvPr>
        </p:nvGraphicFramePr>
        <p:xfrm>
          <a:off x="496061" y="1454379"/>
          <a:ext cx="8229600" cy="2093857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四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0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2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3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5896" y="3479313"/>
            <a:ext cx="1365622" cy="60852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1852"/>
            <a:ext cx="1403648" cy="1161586"/>
          </a:xfrm>
          <a:prstGeom prst="rect">
            <a:avLst/>
          </a:prstGeom>
        </p:spPr>
      </p:pic>
      <p:graphicFrame>
        <p:nvGraphicFramePr>
          <p:cNvPr id="10" name="表格 9"/>
          <p:cNvGraphicFramePr>
            <a:graphicFrameLocks noGrp="1"/>
          </p:cNvGraphicFramePr>
          <p:nvPr>
            <p:extLst/>
          </p:nvPr>
        </p:nvGraphicFramePr>
        <p:xfrm>
          <a:off x="496061" y="3969357"/>
          <a:ext cx="8229600" cy="2093857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四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0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2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3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8hr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圖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1027" y="4677464"/>
            <a:ext cx="679910" cy="841321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7704" y="4653136"/>
            <a:ext cx="707558" cy="841321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88934" y="5506271"/>
            <a:ext cx="682811" cy="841321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14839" y="5506270"/>
            <a:ext cx="682811" cy="841321"/>
          </a:xfrm>
          <a:prstGeom prst="rect">
            <a:avLst/>
          </a:prstGeom>
        </p:spPr>
      </p:pic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周建序</a:t>
            </a:r>
            <a:r>
              <a:rPr lang="en-US" altLang="zh-TW"/>
              <a:t>/</a:t>
            </a:r>
            <a:r>
              <a:rPr lang="zh-TW" altLang="en-US"/>
              <a:t>和諧法律</a:t>
            </a:r>
            <a:r>
              <a:rPr lang="en-US" altLang="zh-TW"/>
              <a:t>/</a:t>
            </a:r>
            <a:r>
              <a:rPr lang="zh-TW" altLang="en-US"/>
              <a:t>和諧管顧  編著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0444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-28097"/>
            <a:ext cx="7772400" cy="1143000"/>
          </a:xfrm>
        </p:spPr>
        <p:txBody>
          <a:bodyPr/>
          <a:lstStyle/>
          <a:p>
            <a:r>
              <a:rPr lang="zh-TW" altLang="en-US" sz="3600" dirty="0"/>
              <a:t>第</a:t>
            </a:r>
            <a:r>
              <a:rPr lang="en-US" altLang="zh-TW" sz="3600" dirty="0"/>
              <a:t>30-1</a:t>
            </a:r>
            <a:r>
              <a:rPr lang="zh-TW" altLang="en-US" sz="3600" dirty="0"/>
              <a:t>變形工時排班方式</a:t>
            </a:r>
            <a:r>
              <a:rPr lang="en-US" altLang="zh-TW" sz="3600" dirty="0"/>
              <a:t>4</a:t>
            </a:r>
            <a:br>
              <a:rPr lang="en-US" altLang="zh-TW" sz="3600" dirty="0"/>
            </a:br>
            <a:r>
              <a:rPr lang="zh-TW" altLang="en-US" sz="3600" dirty="0"/>
              <a:t>周期內上</a:t>
            </a:r>
            <a:r>
              <a:rPr lang="en-US" altLang="zh-TW" sz="3600" dirty="0"/>
              <a:t>24</a:t>
            </a:r>
            <a:r>
              <a:rPr lang="zh-TW" altLang="en-US" sz="3600" dirty="0"/>
              <a:t>天班</a:t>
            </a:r>
            <a:r>
              <a:rPr lang="en-US" altLang="zh-TW" sz="3600" dirty="0"/>
              <a:t>,</a:t>
            </a:r>
            <a:r>
              <a:rPr lang="zh-TW" altLang="en-US" sz="3600" dirty="0">
                <a:solidFill>
                  <a:srgbClr val="FF0000"/>
                </a:solidFill>
              </a:rPr>
              <a:t>付</a:t>
            </a:r>
            <a:r>
              <a:rPr lang="en-US" altLang="zh-TW" sz="3600" dirty="0">
                <a:solidFill>
                  <a:srgbClr val="FF0000"/>
                </a:solidFill>
              </a:rPr>
              <a:t>6</a:t>
            </a:r>
            <a:r>
              <a:rPr lang="zh-TW" altLang="en-US" sz="3600" dirty="0">
                <a:solidFill>
                  <a:srgbClr val="FF0000"/>
                </a:solidFill>
              </a:rPr>
              <a:t>天加班費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FCC2-977D-49B5-93BA-6A14762E1790}" type="slidenum">
              <a:rPr lang="en-US" altLang="zh-TW" smtClean="0"/>
              <a:pPr/>
              <a:t>9</a:t>
            </a:fld>
            <a:endParaRPr lang="en-US" altLang="zh-TW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492712" y="3247222"/>
          <a:ext cx="8229600" cy="2049780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四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 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2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 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 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3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9hr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標楷體" pitchFamily="65" charset="-120"/>
                          <a:cs typeface="+mn-cs"/>
                        </a:rPr>
                        <a:t>8hr</a:t>
                      </a:r>
                      <a:endParaRPr kumimoji="1" lang="zh-TW" altLang="en-US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標楷體" pitchFamily="65" charset="-120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第</a:t>
                      </a: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4</a:t>
                      </a: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 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 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9hr</a:t>
                      </a:r>
                      <a:endParaRPr kumimoji="1" lang="zh-TW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1852"/>
            <a:ext cx="1403648" cy="1161586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799184" y="5805264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rgbClr val="0000FF"/>
                </a:solidFill>
                <a:latin typeface="Calibri" panose="020F0502020204030204" pitchFamily="34" charset="0"/>
              </a:rPr>
              <a:t>❶</a:t>
            </a:r>
            <a:r>
              <a:rPr lang="zh-TW" altLang="en-US" sz="3200" b="1" dirty="0">
                <a:solidFill>
                  <a:srgbClr val="0000FF"/>
                </a:solidFill>
              </a:rPr>
              <a:t>四周正常總工時</a:t>
            </a:r>
            <a:r>
              <a:rPr lang="en-US" altLang="zh-TW" sz="3200" b="1" dirty="0">
                <a:solidFill>
                  <a:srgbClr val="0000FF"/>
                </a:solidFill>
              </a:rPr>
              <a:t>?</a:t>
            </a:r>
            <a:r>
              <a:rPr lang="en-US" altLang="zh-TW" sz="3200" b="1" dirty="0">
                <a:solidFill>
                  <a:srgbClr val="0000FF"/>
                </a:solidFill>
                <a:latin typeface="Calibri" panose="020F0502020204030204" pitchFamily="34" charset="0"/>
              </a:rPr>
              <a:t>❷</a:t>
            </a:r>
            <a:r>
              <a:rPr lang="zh-TW" altLang="en-US" sz="3200" b="1" dirty="0">
                <a:solidFill>
                  <a:srgbClr val="0000FF"/>
                </a:solidFill>
                <a:latin typeface="Calibri" panose="020F0502020204030204" pitchFamily="34" charset="0"/>
              </a:rPr>
              <a:t>注意延長工時</a:t>
            </a:r>
            <a:r>
              <a:rPr lang="en-US" altLang="zh-TW" sz="3200" b="1">
                <a:solidFill>
                  <a:srgbClr val="0000FF"/>
                </a:solidFill>
                <a:latin typeface="Calibri" panose="020F0502020204030204" pitchFamily="34" charset="0"/>
              </a:rPr>
              <a:t>?</a:t>
            </a:r>
            <a:endParaRPr lang="zh-TW" altLang="en-US" sz="3200" b="1" dirty="0">
              <a:solidFill>
                <a:srgbClr val="0000FF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712" y="1093474"/>
            <a:ext cx="8285182" cy="2237426"/>
          </a:xfrm>
          <a:prstGeom prst="rect">
            <a:avLst/>
          </a:prstGeom>
        </p:spPr>
      </p:pic>
      <p:sp>
        <p:nvSpPr>
          <p:cNvPr id="8" name="橢圓 7"/>
          <p:cNvSpPr/>
          <p:nvPr/>
        </p:nvSpPr>
        <p:spPr>
          <a:xfrm>
            <a:off x="4087491" y="3497577"/>
            <a:ext cx="481762" cy="560527"/>
          </a:xfrm>
          <a:prstGeom prst="ellipse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bg1"/>
                </a:solidFill>
              </a:rPr>
              <a:t>加班</a:t>
            </a:r>
          </a:p>
        </p:txBody>
      </p:sp>
      <p:sp>
        <p:nvSpPr>
          <p:cNvPr id="12" name="橢圓 11"/>
          <p:cNvSpPr/>
          <p:nvPr/>
        </p:nvSpPr>
        <p:spPr>
          <a:xfrm>
            <a:off x="8198319" y="4817468"/>
            <a:ext cx="436308" cy="56052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bg1"/>
                </a:solidFill>
              </a:rPr>
              <a:t>加班</a:t>
            </a: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1835" y="4286103"/>
            <a:ext cx="573074" cy="847417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4048" y="3418501"/>
            <a:ext cx="573074" cy="841321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63131" y="4289151"/>
            <a:ext cx="573074" cy="841321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05962" y="4709811"/>
            <a:ext cx="573074" cy="841321"/>
          </a:xfrm>
          <a:prstGeom prst="rect">
            <a:avLst/>
          </a:prstGeom>
        </p:spPr>
      </p:pic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/>
              <a:t>周建序</a:t>
            </a:r>
            <a:r>
              <a:rPr lang="en-US" altLang="zh-TW"/>
              <a:t>/</a:t>
            </a:r>
            <a:r>
              <a:rPr lang="zh-TW" altLang="en-US"/>
              <a:t>和諧法律</a:t>
            </a:r>
            <a:r>
              <a:rPr lang="en-US" altLang="zh-TW"/>
              <a:t>/</a:t>
            </a:r>
            <a:r>
              <a:rPr lang="zh-TW" altLang="en-US"/>
              <a:t>和諧管顧  編著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677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1_Office 佈景主題">
  <a:themeElements>
    <a:clrScheme name="Office 佈景主題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佈景主題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Office 佈景主題">
  <a:themeElements>
    <a:clrScheme name="Office 佈景主題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佈景主題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12010001B</Template>
  <TotalTime>3348</TotalTime>
  <Words>1937</Words>
  <Application>Microsoft Office PowerPoint</Application>
  <PresentationFormat>如螢幕大小 (4:3)</PresentationFormat>
  <Paragraphs>664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16</vt:i4>
      </vt:variant>
    </vt:vector>
  </HeadingPairs>
  <TitlesOfParts>
    <vt:vector size="25" baseType="lpstr">
      <vt:lpstr>新細明體</vt:lpstr>
      <vt:lpstr>新細明體</vt:lpstr>
      <vt:lpstr>標楷體</vt:lpstr>
      <vt:lpstr>Arial</vt:lpstr>
      <vt:lpstr>Calibri</vt:lpstr>
      <vt:lpstr>Times New Roman</vt:lpstr>
      <vt:lpstr>Wingdings</vt:lpstr>
      <vt:lpstr>1_Office 佈景主題</vt:lpstr>
      <vt:lpstr>6_Office 佈景主題</vt:lpstr>
      <vt:lpstr>勞基法 一例一休修正條文講座</vt:lpstr>
      <vt:lpstr>最新細則草案暨特別休假詳解 </vt:lpstr>
      <vt:lpstr>特別休假詳解</vt:lpstr>
      <vt:lpstr>第30-1變形工時排班方式1 勞工每二週內至少應有二之例假</vt:lpstr>
      <vt:lpstr>第30-1變形工時排班方式1 4周內連續上班 最多 17天</vt:lpstr>
      <vt:lpstr>連續上班天數有7天、9天/8天、10天/12天及17天 連續上班24天違法至明</vt:lpstr>
      <vt:lpstr>周期內連上24天班, 違反了那個條文？</vt:lpstr>
      <vt:lpstr>第30-1變形工時排班方式2 周期內上24天班,付4天加班費</vt:lpstr>
      <vt:lpstr>第30-1變形工時排班方式4 周期內上24天班,付6天加班費</vt:lpstr>
      <vt:lpstr>第30-1變形工時排班方式7 周期內上24天班,付8天加班費</vt:lpstr>
      <vt:lpstr>特休採三制</vt:lpstr>
      <vt:lpstr>PowerPoint 簡報</vt:lpstr>
      <vt:lpstr>如何扣回特別休假工資</vt:lpstr>
      <vt:lpstr>PowerPoint 簡報</vt:lpstr>
      <vt:lpstr>補假規定</vt:lpstr>
      <vt:lpstr>謝謝各位的聆聽與指教！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周傑瑞</dc:creator>
  <cp:lastModifiedBy>周建序/勞動法</cp:lastModifiedBy>
  <cp:revision>557</cp:revision>
  <cp:lastPrinted>2014-12-23T07:33:14Z</cp:lastPrinted>
  <dcterms:created xsi:type="dcterms:W3CDTF">2014-12-23T06:13:48Z</dcterms:created>
  <dcterms:modified xsi:type="dcterms:W3CDTF">2017-03-29T02:15:02Z</dcterms:modified>
</cp:coreProperties>
</file>